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oboto Thin"/>
      <p:regular r:id="rId29"/>
      <p:bold r:id="rId30"/>
      <p:italic r:id="rId31"/>
      <p:boldItalic r:id="rId32"/>
    </p:embeddedFont>
    <p:embeddedFont>
      <p:font typeface="Roboto Black"/>
      <p:bold r:id="rId33"/>
      <p:boldItalic r:id="rId34"/>
    </p:embeddedFont>
    <p:embeddedFont>
      <p:font typeface="Roboto Medium"/>
      <p:regular r:id="rId35"/>
      <p:bold r:id="rId36"/>
      <p:italic r:id="rId37"/>
      <p:boldItalic r:id="rId38"/>
    </p:embeddedFont>
    <p:embeddedFont>
      <p:font typeface="Roboto"/>
      <p:regular r:id="rId39"/>
      <p:bold r:id="rId40"/>
      <p:italic r:id="rId41"/>
      <p:boldItalic r:id="rId42"/>
    </p:embeddedFont>
    <p:embeddedFont>
      <p:font typeface="Roboto Light"/>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guide id="2" orient="horz" pos="223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E9A0C18-8DAE-4240-918F-7851E440916F}">
  <a:tblStyle styleId="{3E9A0C18-8DAE-4240-918F-7851E440916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223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RobotoLight-bold.fntdata"/><Relationship Id="rId43" Type="http://schemas.openxmlformats.org/officeDocument/2006/relationships/font" Target="fonts/RobotoLight-regular.fntdata"/><Relationship Id="rId46" Type="http://schemas.openxmlformats.org/officeDocument/2006/relationships/font" Target="fonts/RobotoLight-boldItalic.fntdata"/><Relationship Id="rId45" Type="http://schemas.openxmlformats.org/officeDocument/2006/relationships/font" Target="fonts/RobotoLigh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Thin-italic.fntdata"/><Relationship Id="rId30" Type="http://schemas.openxmlformats.org/officeDocument/2006/relationships/font" Target="fonts/RobotoThin-bold.fntdata"/><Relationship Id="rId33" Type="http://schemas.openxmlformats.org/officeDocument/2006/relationships/font" Target="fonts/RobotoBlack-bold.fntdata"/><Relationship Id="rId32" Type="http://schemas.openxmlformats.org/officeDocument/2006/relationships/font" Target="fonts/RobotoThin-boldItalic.fntdata"/><Relationship Id="rId35" Type="http://schemas.openxmlformats.org/officeDocument/2006/relationships/font" Target="fonts/RobotoMedium-regular.fntdata"/><Relationship Id="rId34" Type="http://schemas.openxmlformats.org/officeDocument/2006/relationships/font" Target="fonts/RobotoBlack-boldItalic.fntdata"/><Relationship Id="rId37" Type="http://schemas.openxmlformats.org/officeDocument/2006/relationships/font" Target="fonts/RobotoMedium-italic.fntdata"/><Relationship Id="rId36" Type="http://schemas.openxmlformats.org/officeDocument/2006/relationships/font" Target="fonts/RobotoMedium-bold.fntdata"/><Relationship Id="rId39" Type="http://schemas.openxmlformats.org/officeDocument/2006/relationships/font" Target="fonts/Roboto-regular.fntdata"/><Relationship Id="rId38" Type="http://schemas.openxmlformats.org/officeDocument/2006/relationships/font" Target="fonts/RobotoMedium-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font" Target="fonts/RobotoThin-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8798eb4c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8798eb4c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8623a2bef4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8623a2bef4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8798eb4c4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8798eb4c4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8623a2bef4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8623a2bef4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8623a2bef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8623a2bef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8623a2bef4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8623a2bef4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8623a2bef4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8623a2bef4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8798eb4c4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8798eb4c4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8798eb4c4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8798eb4c4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8798eb4c4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8798eb4c4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g8798eb4c4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5" name="Google Shape;1225;g8798eb4c4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8623a2bef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8623a2bef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8798eb4c44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8798eb4c4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8798eb4c4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8798eb4c4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g8798eb4c44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9" name="Google Shape;1249;g8798eb4c44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80f7e6291e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80f7e6291e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8798eb4c4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8798eb4c4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WORKSTATIONWORK</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8798eb4c4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8798eb4c4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8798eb4c4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8798eb4c4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8798eb4c4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8798eb4c4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8623a2bef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8623a2bef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8623a2bef4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8623a2bef4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image" Target="../media/image3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 Id="rId3" Type="http://schemas.openxmlformats.org/officeDocument/2006/relationships/image" Target="../media/image5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 Id="rId3" Type="http://schemas.openxmlformats.org/officeDocument/2006/relationships/image" Target="../media/image5.pn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 Id="rId3" Type="http://schemas.openxmlformats.org/officeDocument/2006/relationships/image" Target="../media/image5.png"/><Relationship Id="rId4" Type="http://schemas.openxmlformats.org/officeDocument/2006/relationships/image" Target="../media/image6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 Id="rId3" Type="http://schemas.openxmlformats.org/officeDocument/2006/relationships/image" Target="../media/image7.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image" Target="../media/image3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4.png"/><Relationship Id="rId4"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3.png"/><Relationship Id="rId4" Type="http://schemas.openxmlformats.org/officeDocument/2006/relationships/image" Target="../media/image2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5.png"/><Relationship Id="rId5"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image" Target="../media/image2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3.png"/><Relationship Id="rId5" Type="http://schemas.openxmlformats.org/officeDocument/2006/relationships/image" Target="../media/image2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7.png"/><Relationship Id="rId4" Type="http://schemas.openxmlformats.org/officeDocument/2006/relationships/image" Target="../media/image24.png"/><Relationship Id="rId5" Type="http://schemas.openxmlformats.org/officeDocument/2006/relationships/image" Target="../media/image28.png"/><Relationship Id="rId6" Type="http://schemas.openxmlformats.org/officeDocument/2006/relationships/image" Target="../media/image3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31.png"/><Relationship Id="rId4" Type="http://schemas.openxmlformats.org/officeDocument/2006/relationships/image" Target="../media/image24.png"/><Relationship Id="rId5" Type="http://schemas.openxmlformats.org/officeDocument/2006/relationships/image" Target="../media/image30.png"/><Relationship Id="rId6" Type="http://schemas.openxmlformats.org/officeDocument/2006/relationships/image" Target="../media/image3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38.png"/><Relationship Id="rId4" Type="http://schemas.openxmlformats.org/officeDocument/2006/relationships/image" Target="../media/image35.png"/><Relationship Id="rId5" Type="http://schemas.openxmlformats.org/officeDocument/2006/relationships/image" Target="../media/image3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 Id="rId3" Type="http://schemas.openxmlformats.org/officeDocument/2006/relationships/image" Target="../media/image39.png"/><Relationship Id="rId4" Type="http://schemas.openxmlformats.org/officeDocument/2006/relationships/image" Target="../media/image42.png"/><Relationship Id="rId5" Type="http://schemas.openxmlformats.org/officeDocument/2006/relationships/image" Target="../media/image40.png"/><Relationship Id="rId6" Type="http://schemas.openxmlformats.org/officeDocument/2006/relationships/image" Target="../media/image4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45.png"/><Relationship Id="rId4" Type="http://schemas.openxmlformats.org/officeDocument/2006/relationships/image" Target="../media/image43.png"/><Relationship Id="rId5" Type="http://schemas.openxmlformats.org/officeDocument/2006/relationships/image" Target="../media/image4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 Id="rId3" Type="http://schemas.openxmlformats.org/officeDocument/2006/relationships/image" Target="../media/image55.png"/><Relationship Id="rId4" Type="http://schemas.openxmlformats.org/officeDocument/2006/relationships/image" Target="../media/image53.png"/><Relationship Id="rId5" Type="http://schemas.openxmlformats.org/officeDocument/2006/relationships/image" Target="../media/image48.png"/><Relationship Id="rId6" Type="http://schemas.openxmlformats.org/officeDocument/2006/relationships/image" Target="../media/image57.png"/><Relationship Id="rId7" Type="http://schemas.openxmlformats.org/officeDocument/2006/relationships/image" Target="../media/image5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png"/><Relationship Id="rId3" Type="http://schemas.openxmlformats.org/officeDocument/2006/relationships/image" Target="../media/image51.png"/><Relationship Id="rId4" Type="http://schemas.openxmlformats.org/officeDocument/2006/relationships/image" Target="../media/image61.png"/><Relationship Id="rId5" Type="http://schemas.openxmlformats.org/officeDocument/2006/relationships/image" Target="../media/image66.png"/><Relationship Id="rId6" Type="http://schemas.openxmlformats.org/officeDocument/2006/relationships/image" Target="../media/image59.png"/><Relationship Id="rId7" Type="http://schemas.openxmlformats.org/officeDocument/2006/relationships/image" Target="../media/image5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64.png"/><Relationship Id="rId4" Type="http://schemas.openxmlformats.org/officeDocument/2006/relationships/image" Target="../media/image63.png"/><Relationship Id="rId5" Type="http://schemas.openxmlformats.org/officeDocument/2006/relationships/image" Target="../media/image6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image" Target="../media/image4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png"/><Relationship Id="rId3" Type="http://schemas.openxmlformats.org/officeDocument/2006/relationships/image" Target="../media/image71.png"/><Relationship Id="rId4" Type="http://schemas.openxmlformats.org/officeDocument/2006/relationships/image" Target="../media/image74.png"/><Relationship Id="rId5" Type="http://schemas.openxmlformats.org/officeDocument/2006/relationships/image" Target="../media/image67.png"/><Relationship Id="rId6" Type="http://schemas.openxmlformats.org/officeDocument/2006/relationships/image" Target="../media/image69.png"/><Relationship Id="rId7" Type="http://schemas.openxmlformats.org/officeDocument/2006/relationships/image" Target="../media/image68.png"/><Relationship Id="rId8" Type="http://schemas.openxmlformats.org/officeDocument/2006/relationships/image" Target="../media/image7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3.png"/><Relationship Id="rId3" Type="http://schemas.openxmlformats.org/officeDocument/2006/relationships/image" Target="../media/image90.png"/><Relationship Id="rId4" Type="http://schemas.openxmlformats.org/officeDocument/2006/relationships/image" Target="../media/image72.png"/><Relationship Id="rId5" Type="http://schemas.openxmlformats.org/officeDocument/2006/relationships/image" Target="../media/image75.png"/><Relationship Id="rId6" Type="http://schemas.openxmlformats.org/officeDocument/2006/relationships/image" Target="../media/image81.png"/><Relationship Id="rId7" Type="http://schemas.openxmlformats.org/officeDocument/2006/relationships/image" Target="../media/image77.png"/><Relationship Id="rId8" Type="http://schemas.openxmlformats.org/officeDocument/2006/relationships/image" Target="../media/image7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79.png"/><Relationship Id="rId4" Type="http://schemas.openxmlformats.org/officeDocument/2006/relationships/image" Target="../media/image85.png"/><Relationship Id="rId5" Type="http://schemas.openxmlformats.org/officeDocument/2006/relationships/image" Target="../media/image87.png"/><Relationship Id="rId6" Type="http://schemas.openxmlformats.org/officeDocument/2006/relationships/image" Target="../media/image8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2.png"/><Relationship Id="rId3" Type="http://schemas.openxmlformats.org/officeDocument/2006/relationships/image" Target="../media/image78.png"/><Relationship Id="rId4" Type="http://schemas.openxmlformats.org/officeDocument/2006/relationships/image" Target="../media/image91.png"/><Relationship Id="rId9" Type="http://schemas.openxmlformats.org/officeDocument/2006/relationships/image" Target="../media/image94.png"/><Relationship Id="rId5" Type="http://schemas.openxmlformats.org/officeDocument/2006/relationships/image" Target="../media/image82.png"/><Relationship Id="rId6" Type="http://schemas.openxmlformats.org/officeDocument/2006/relationships/image" Target="../media/image84.png"/><Relationship Id="rId7" Type="http://schemas.openxmlformats.org/officeDocument/2006/relationships/image" Target="../media/image93.png"/><Relationship Id="rId8" Type="http://schemas.openxmlformats.org/officeDocument/2006/relationships/image" Target="../media/image8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7.png"/><Relationship Id="rId3" Type="http://schemas.openxmlformats.org/officeDocument/2006/relationships/image" Target="../media/image86.png"/><Relationship Id="rId4" Type="http://schemas.openxmlformats.org/officeDocument/2006/relationships/image" Target="../media/image83.png"/><Relationship Id="rId9" Type="http://schemas.openxmlformats.org/officeDocument/2006/relationships/image" Target="../media/image99.png"/><Relationship Id="rId5" Type="http://schemas.openxmlformats.org/officeDocument/2006/relationships/image" Target="../media/image88.png"/><Relationship Id="rId6" Type="http://schemas.openxmlformats.org/officeDocument/2006/relationships/image" Target="../media/image98.png"/><Relationship Id="rId7" Type="http://schemas.openxmlformats.org/officeDocument/2006/relationships/image" Target="../media/image96.png"/><Relationship Id="rId8" Type="http://schemas.openxmlformats.org/officeDocument/2006/relationships/image" Target="../media/image9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3.png"/><Relationship Id="rId3" Type="http://schemas.openxmlformats.org/officeDocument/2006/relationships/image" Target="../media/image10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2.png"/><Relationship Id="rId3" Type="http://schemas.openxmlformats.org/officeDocument/2006/relationships/image" Target="../media/image10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1.png"/><Relationship Id="rId3" Type="http://schemas.openxmlformats.org/officeDocument/2006/relationships/image" Target="../media/image11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7" name="Google Shape;447;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8" name="Google Shape;448;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0" name="Google Shape;450;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1" name="Google Shape;451;p26"/>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2" name="Google Shape;452;p26"/>
          <p:cNvSpPr/>
          <p:nvPr/>
        </p:nvSpPr>
        <p:spPr>
          <a:xfrm>
            <a:off x="4936274" y="890150"/>
            <a:ext cx="26883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a:off x="457246" y="887925"/>
            <a:ext cx="2688300" cy="4767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457" name="Shape 457"/>
        <p:cNvGrpSpPr/>
        <p:nvPr/>
      </p:nvGrpSpPr>
      <p:grpSpPr>
        <a:xfrm>
          <a:off x="0" y="0"/>
          <a:ext cx="0" cy="0"/>
          <a:chOff x="0" y="0"/>
          <a:chExt cx="0" cy="0"/>
        </a:xfrm>
      </p:grpSpPr>
      <p:sp>
        <p:nvSpPr>
          <p:cNvPr id="458" name="Google Shape;458;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9" name="Google Shape;459;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0" name="Google Shape;460;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1" name="Google Shape;461;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3" name="Google Shape;463;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1" name="Google Shape;481;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3" name="Google Shape;483;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484"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8" name="Google Shape;488;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9" name="Google Shape;489;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1" name="Google Shape;491;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7" name="Google Shape;497;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8" name="Google Shape;498;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99" name="Google Shape;499;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03"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7" name="Google Shape;507;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8" name="Google Shape;508;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0" name="Google Shape;510;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 name="Google Shape;512;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 name="Google Shape;517;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18" name="Google Shape;518;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22"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6" name="Google Shape;526;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 name="Google Shape;530;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1" name="Google Shape;531;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37" name="Google Shape;537;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4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5" name="Google Shape;545;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4" name="Google Shape;554;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 name="Google Shape;555;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56" name="Google Shape;556;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560"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3" name="Google Shape;563;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4" name="Google Shape;564;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8" name="Google Shape;568;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9" name="Google Shape;569;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 name="Google Shape;573;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7" name="Google Shape;577;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582"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 name="Google Shape;585;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6" name="Google Shape;586;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87" name="Google Shape;587;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89" name="Google Shape;589;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0" name="Google Shape;590;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1" name="Google Shape;591;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6" name="Google Shape;596;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99" name="Google Shape;599;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04"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7" name="Google Shape;607;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8" name="Google Shape;608;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9" name="Google Shape;609;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1" name="Google Shape;611;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2" name="Google Shape;612;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3" name="Google Shape;613;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1" name="Google Shape;621;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26"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9" name="Google Shape;629;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0" name="Google Shape;630;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1" name="Google Shape;631;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3" name="Google Shape;633;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4" name="Google Shape;634;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3" name="Google Shape;643;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648"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1" name="Google Shape;651;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2" name="Google Shape;652;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3" name="Google Shape;653;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5" name="Google Shape;655;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7" name="Google Shape;667;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673"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6" name="Google Shape;67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7" name="Google Shape;67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8" name="Google Shape;678;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0" name="Google Shape;680;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2" name="Google Shape;692;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698"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2" name="Google Shape;702;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3" name="Google Shape;703;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5" name="Google Shape;705;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6" name="Google Shape;706;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7" name="Google Shape;717;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23"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6" name="Google Shape;726;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7" name="Google Shape;727;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8" name="Google Shape;728;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0" name="Google Shape;730;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1" name="Google Shape;731;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2" name="Google Shape;742;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748"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1" name="Google Shape;751;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2" name="Google Shape;752;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3" name="Google Shape;753;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5" name="Google Shape;755;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9" name="Google Shape;759;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1" name="Google Shape;761;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9" name="Google Shape;769;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776"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0" name="Google Shape;78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1" name="Google Shape;781;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3" name="Google Shape;783;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5" name="Google Shape;795;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7" name="Google Shape;797;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04"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7" name="Google Shape;80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8" name="Google Shape;80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9" name="Google Shape;809;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1" name="Google Shape;811;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2" name="Google Shape;812;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5" name="Google Shape;825;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32"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5" name="Google Shape;83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6" name="Google Shape;83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7" name="Google Shape;837;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9" name="Google Shape;839;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0" name="Google Shape;840;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1" name="Google Shape;851;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3" name="Google Shape;853;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860" name="Shape 860"/>
        <p:cNvGrpSpPr/>
        <p:nvPr/>
      </p:nvGrpSpPr>
      <p:grpSpPr>
        <a:xfrm>
          <a:off x="0" y="0"/>
          <a:ext cx="0" cy="0"/>
          <a:chOff x="0" y="0"/>
          <a:chExt cx="0" cy="0"/>
        </a:xfrm>
      </p:grpSpPr>
      <p:sp>
        <p:nvSpPr>
          <p:cNvPr id="861" name="Google Shape;861;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2" name="Google Shape;862;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3" name="Google Shape;863;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4" name="Google Shape;864;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6" name="Google Shape;866;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9" name="Google Shape;879;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3" name="Google Shape;883;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891" name="Shape 891"/>
        <p:cNvGrpSpPr/>
        <p:nvPr/>
      </p:nvGrpSpPr>
      <p:grpSpPr>
        <a:xfrm>
          <a:off x="0" y="0"/>
          <a:ext cx="0" cy="0"/>
          <a:chOff x="0" y="0"/>
          <a:chExt cx="0" cy="0"/>
        </a:xfrm>
      </p:grpSpPr>
      <p:sp>
        <p:nvSpPr>
          <p:cNvPr id="892" name="Google Shape;892;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4" name="Google Shape;894;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5" name="Google Shape;895;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7" name="Google Shape;897;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8" name="Google Shape;898;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8" name="Google Shape;908;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14" name="Google Shape;914;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22" name="Shape 922"/>
        <p:cNvGrpSpPr/>
        <p:nvPr/>
      </p:nvGrpSpPr>
      <p:grpSpPr>
        <a:xfrm>
          <a:off x="0" y="0"/>
          <a:ext cx="0" cy="0"/>
          <a:chOff x="0" y="0"/>
          <a:chExt cx="0" cy="0"/>
        </a:xfrm>
      </p:grpSpPr>
      <p:sp>
        <p:nvSpPr>
          <p:cNvPr id="923" name="Google Shape;923;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5" name="Google Shape;925;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6" name="Google Shape;926;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8" name="Google Shape;928;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9" name="Google Shape;929;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3" name="Google Shape;933;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7" name="Google Shape;937;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9" name="Google Shape;939;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1" name="Google Shape;941;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3" name="Google Shape;943;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5" name="Google Shape;945;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953" name="Shape 953"/>
        <p:cNvGrpSpPr/>
        <p:nvPr/>
      </p:nvGrpSpPr>
      <p:grpSpPr>
        <a:xfrm>
          <a:off x="0" y="0"/>
          <a:ext cx="0" cy="0"/>
          <a:chOff x="0" y="0"/>
          <a:chExt cx="0" cy="0"/>
        </a:xfrm>
      </p:grpSpPr>
      <p:sp>
        <p:nvSpPr>
          <p:cNvPr id="954" name="Google Shape;954;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6" name="Google Shape;956;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7" name="Google Shape;957;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9" name="Google Shape;959;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0" name="Google Shape;960;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4" name="Google Shape;964;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8" name="Google Shape;968;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0" name="Google Shape;970;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2" name="Google Shape;972;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4" name="Google Shape;974;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6" name="Google Shape;976;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984"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86" name="Google Shape;986;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7" name="Google Shape;987;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88" name="Google Shape;988;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992"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4" name="Google Shape;994;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998" name="Shape 998"/>
        <p:cNvGrpSpPr/>
        <p:nvPr/>
      </p:nvGrpSpPr>
      <p:grpSpPr>
        <a:xfrm>
          <a:off x="0" y="0"/>
          <a:ext cx="0" cy="0"/>
          <a:chOff x="0" y="0"/>
          <a:chExt cx="0" cy="0"/>
        </a:xfrm>
      </p:grpSpPr>
      <p:sp>
        <p:nvSpPr>
          <p:cNvPr id="999" name="Google Shape;99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01" name="Shape 1001"/>
        <p:cNvGrpSpPr/>
        <p:nvPr/>
      </p:nvGrpSpPr>
      <p:grpSpPr>
        <a:xfrm>
          <a:off x="0" y="0"/>
          <a:ext cx="0" cy="0"/>
          <a:chOff x="0" y="0"/>
          <a:chExt cx="0" cy="0"/>
        </a:xfrm>
      </p:grpSpPr>
      <p:sp>
        <p:nvSpPr>
          <p:cNvPr id="1002" name="Google Shape;1002;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1006"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1011" name="Shape 1011"/>
        <p:cNvGrpSpPr/>
        <p:nvPr/>
      </p:nvGrpSpPr>
      <p:grpSpPr>
        <a:xfrm>
          <a:off x="0" y="0"/>
          <a:ext cx="0" cy="0"/>
          <a:chOff x="0" y="0"/>
          <a:chExt cx="0" cy="0"/>
        </a:xfrm>
      </p:grpSpPr>
      <p:sp>
        <p:nvSpPr>
          <p:cNvPr id="1012" name="Google Shape;1012;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5817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2.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00.png"/><Relationship Id="rId4" Type="http://schemas.openxmlformats.org/officeDocument/2006/relationships/image" Target="../media/image113.png"/><Relationship Id="rId5" Type="http://schemas.openxmlformats.org/officeDocument/2006/relationships/image" Target="../media/image10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00.png"/><Relationship Id="rId4" Type="http://schemas.openxmlformats.org/officeDocument/2006/relationships/image" Target="../media/image115.png"/><Relationship Id="rId5" Type="http://schemas.openxmlformats.org/officeDocument/2006/relationships/image" Target="../media/image10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14.png"/><Relationship Id="rId4" Type="http://schemas.openxmlformats.org/officeDocument/2006/relationships/image" Target="../media/image1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0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0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0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54"/>
          <p:cNvSpPr txBox="1"/>
          <p:nvPr>
            <p:ph type="title"/>
          </p:nvPr>
        </p:nvSpPr>
        <p:spPr>
          <a:xfrm>
            <a:off x="274350" y="170392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Capstone Engagement</a:t>
            </a:r>
            <a:endParaRPr sz="3100">
              <a:latin typeface="Roboto"/>
              <a:ea typeface="Roboto"/>
              <a:cs typeface="Roboto"/>
              <a:sym typeface="Roboto"/>
            </a:endParaRPr>
          </a:p>
          <a:p>
            <a:pPr indent="0" lvl="0" marL="0" rtl="0" algn="ctr">
              <a:spcBef>
                <a:spcPts val="1000"/>
              </a:spcBef>
              <a:spcAft>
                <a:spcPts val="0"/>
              </a:spcAft>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a:latin typeface="Roboto"/>
              <a:ea typeface="Roboto"/>
              <a:cs typeface="Roboto"/>
              <a:sym typeface="Roboto"/>
            </a:endParaRPr>
          </a:p>
        </p:txBody>
      </p:sp>
      <p:sp>
        <p:nvSpPr>
          <p:cNvPr id="1019" name="Google Shape;1019;p5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[BACKDOOR VULNERABILITY]</a:t>
            </a:r>
            <a:endParaRPr/>
          </a:p>
        </p:txBody>
      </p:sp>
      <p:sp>
        <p:nvSpPr>
          <p:cNvPr id="1135" name="Google Shape;1135;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36" name="Google Shape;1136;p63"/>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63"/>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700">
                <a:latin typeface="Roboto"/>
                <a:ea typeface="Roboto"/>
                <a:cs typeface="Roboto"/>
                <a:sym typeface="Roboto"/>
              </a:rPr>
              <a:t>Tools &amp; Processes</a:t>
            </a:r>
            <a:endParaRPr b="1" sz="1700">
              <a:latin typeface="Roboto"/>
              <a:ea typeface="Roboto"/>
              <a:cs typeface="Roboto"/>
              <a:sym typeface="Roboto"/>
            </a:endParaRPr>
          </a:p>
          <a:p>
            <a:pPr indent="0" lvl="0" marL="0" rtl="0" algn="l">
              <a:lnSpc>
                <a:spcPct val="115000"/>
              </a:lnSpc>
              <a:spcBef>
                <a:spcPts val="0"/>
              </a:spcBef>
              <a:spcAft>
                <a:spcPts val="0"/>
              </a:spcAft>
              <a:buNone/>
            </a:pPr>
            <a:r>
              <a:rPr lang="en" sz="1500">
                <a:latin typeface="Roboto"/>
                <a:ea typeface="Roboto"/>
                <a:cs typeface="Roboto"/>
                <a:sym typeface="Roboto"/>
              </a:rPr>
              <a:t>Msfvenom was used to set up a reverse shell. </a:t>
            </a:r>
            <a:endParaRPr sz="1500">
              <a:latin typeface="Roboto"/>
              <a:ea typeface="Roboto"/>
              <a:cs typeface="Roboto"/>
              <a:sym typeface="Roboto"/>
            </a:endParaRPr>
          </a:p>
          <a:p>
            <a:pPr indent="0" lvl="0" marL="0" rtl="0" algn="l">
              <a:lnSpc>
                <a:spcPct val="115000"/>
              </a:lnSpc>
              <a:spcBef>
                <a:spcPts val="0"/>
              </a:spcBef>
              <a:spcAft>
                <a:spcPts val="0"/>
              </a:spcAft>
              <a:buNone/>
            </a:pPr>
            <a:r>
              <a:t/>
            </a:r>
            <a:endParaRPr sz="1500">
              <a:latin typeface="Roboto"/>
              <a:ea typeface="Roboto"/>
              <a:cs typeface="Roboto"/>
              <a:sym typeface="Roboto"/>
            </a:endParaRPr>
          </a:p>
        </p:txBody>
      </p:sp>
      <p:grpSp>
        <p:nvGrpSpPr>
          <p:cNvPr id="1138" name="Google Shape;1138;p63"/>
          <p:cNvGrpSpPr/>
          <p:nvPr/>
        </p:nvGrpSpPr>
        <p:grpSpPr>
          <a:xfrm>
            <a:off x="457181" y="887903"/>
            <a:ext cx="533372" cy="533480"/>
            <a:chOff x="457200" y="1378813"/>
            <a:chExt cx="695400" cy="695450"/>
          </a:xfrm>
        </p:grpSpPr>
        <p:sp>
          <p:nvSpPr>
            <p:cNvPr id="1139" name="Google Shape;1139;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40" name="Google Shape;1140;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1" name="Google Shape;1141;p63"/>
          <p:cNvGrpSpPr/>
          <p:nvPr/>
        </p:nvGrpSpPr>
        <p:grpSpPr>
          <a:xfrm>
            <a:off x="3228956" y="887903"/>
            <a:ext cx="533372" cy="533480"/>
            <a:chOff x="457200" y="1378813"/>
            <a:chExt cx="695400" cy="695450"/>
          </a:xfrm>
        </p:grpSpPr>
        <p:sp>
          <p:nvSpPr>
            <p:cNvPr id="1142" name="Google Shape;1142;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43" name="Google Shape;1143;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4" name="Google Shape;1144;p63"/>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3"/>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700">
                <a:latin typeface="Roboto"/>
                <a:ea typeface="Roboto"/>
                <a:cs typeface="Roboto"/>
                <a:sym typeface="Roboto"/>
              </a:rPr>
              <a:t>Achievements</a:t>
            </a:r>
            <a:endParaRPr b="1" sz="1700">
              <a:latin typeface="Roboto"/>
              <a:ea typeface="Roboto"/>
              <a:cs typeface="Roboto"/>
              <a:sym typeface="Roboto"/>
            </a:endParaRPr>
          </a:p>
          <a:p>
            <a:pPr indent="0" lvl="0" marL="0" rtl="0" algn="l">
              <a:lnSpc>
                <a:spcPct val="115000"/>
              </a:lnSpc>
              <a:spcBef>
                <a:spcPts val="0"/>
              </a:spcBef>
              <a:spcAft>
                <a:spcPts val="0"/>
              </a:spcAft>
              <a:buNone/>
            </a:pPr>
            <a:r>
              <a:rPr lang="en" sz="1500">
                <a:latin typeface="Roboto"/>
                <a:ea typeface="Roboto"/>
                <a:cs typeface="Roboto"/>
                <a:sym typeface="Roboto"/>
              </a:rPr>
              <a:t>This tool was used to successfully set up a reverse shell and set up a listener on the victim machine </a:t>
            </a:r>
            <a:endParaRPr sz="1500">
              <a:latin typeface="Roboto"/>
              <a:ea typeface="Roboto"/>
              <a:cs typeface="Roboto"/>
              <a:sym typeface="Roboto"/>
            </a:endParaRPr>
          </a:p>
          <a:p>
            <a:pPr indent="0" lvl="0" marL="0" rtl="0" algn="l">
              <a:lnSpc>
                <a:spcPct val="115000"/>
              </a:lnSpc>
              <a:spcBef>
                <a:spcPts val="0"/>
              </a:spcBef>
              <a:spcAft>
                <a:spcPts val="0"/>
              </a:spcAft>
              <a:buNone/>
            </a:pPr>
            <a:r>
              <a:t/>
            </a:r>
            <a:endParaRPr sz="1500">
              <a:latin typeface="Roboto"/>
              <a:ea typeface="Roboto"/>
              <a:cs typeface="Roboto"/>
              <a:sym typeface="Roboto"/>
            </a:endParaRPr>
          </a:p>
        </p:txBody>
      </p:sp>
      <p:grpSp>
        <p:nvGrpSpPr>
          <p:cNvPr id="1146" name="Google Shape;1146;p63"/>
          <p:cNvGrpSpPr/>
          <p:nvPr/>
        </p:nvGrpSpPr>
        <p:grpSpPr>
          <a:xfrm>
            <a:off x="6134081" y="888653"/>
            <a:ext cx="533372" cy="533480"/>
            <a:chOff x="457200" y="1378813"/>
            <a:chExt cx="695400" cy="695450"/>
          </a:xfrm>
        </p:grpSpPr>
        <p:sp>
          <p:nvSpPr>
            <p:cNvPr id="1147" name="Google Shape;1147;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48" name="Google Shape;1148;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9" name="Google Shape;1149;p63"/>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3"/>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t/>
            </a:r>
            <a:endParaRPr sz="1200">
              <a:latin typeface="Roboto"/>
              <a:ea typeface="Roboto"/>
              <a:cs typeface="Roboto"/>
              <a:sym typeface="Roboto"/>
            </a:endParaRPr>
          </a:p>
        </p:txBody>
      </p:sp>
      <p:pic>
        <p:nvPicPr>
          <p:cNvPr id="1151" name="Google Shape;1151;p63"/>
          <p:cNvPicPr preferRelativeResize="0"/>
          <p:nvPr/>
        </p:nvPicPr>
        <p:blipFill>
          <a:blip r:embed="rId3">
            <a:alphaModFix/>
          </a:blip>
          <a:stretch>
            <a:fillRect/>
          </a:stretch>
        </p:blipFill>
        <p:spPr>
          <a:xfrm>
            <a:off x="6181850" y="1480625"/>
            <a:ext cx="2659802" cy="32060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pic>
        <p:nvPicPr>
          <p:cNvPr id="1156" name="Google Shape;1156;p64"/>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157" name="Google Shape;1157;p64"/>
          <p:cNvSpPr txBox="1"/>
          <p:nvPr>
            <p:ph type="title"/>
          </p:nvPr>
        </p:nvSpPr>
        <p:spPr>
          <a:xfrm>
            <a:off x="274325" y="1687275"/>
            <a:ext cx="8595300" cy="88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158" name="Google Shape;1158;p6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Identifying the Port Scan</a:t>
            </a:r>
            <a:endParaRPr/>
          </a:p>
        </p:txBody>
      </p:sp>
      <p:sp>
        <p:nvSpPr>
          <p:cNvPr id="1164" name="Google Shape;1164;p65"/>
          <p:cNvSpPr txBox="1"/>
          <p:nvPr>
            <p:ph idx="1" type="subTitle"/>
          </p:nvPr>
        </p:nvSpPr>
        <p:spPr>
          <a:xfrm>
            <a:off x="0" y="675975"/>
            <a:ext cx="4114800" cy="1269600"/>
          </a:xfrm>
          <a:prstGeom prst="rect">
            <a:avLst/>
          </a:prstGeom>
        </p:spPr>
        <p:txBody>
          <a:bodyPr anchorCtr="0" anchor="t" bIns="0" lIns="457200" spcFirstLastPara="1" rIns="457200" wrap="square" tIns="91425">
            <a:noAutofit/>
          </a:bodyPr>
          <a:lstStyle/>
          <a:p>
            <a:pPr indent="0" lvl="0" marL="0" rtl="0" algn="ctr">
              <a:spcBef>
                <a:spcPts val="0"/>
              </a:spcBef>
              <a:spcAft>
                <a:spcPts val="0"/>
              </a:spcAft>
              <a:buNone/>
            </a:pPr>
            <a:r>
              <a:t/>
            </a:r>
            <a:endParaRPr sz="1200"/>
          </a:p>
          <a:p>
            <a:pPr indent="0" lvl="0" marL="0" rtl="0" algn="r">
              <a:spcBef>
                <a:spcPts val="600"/>
              </a:spcBef>
              <a:spcAft>
                <a:spcPts val="600"/>
              </a:spcAft>
              <a:buNone/>
            </a:pPr>
            <a:r>
              <a:t/>
            </a:r>
            <a:endParaRPr sz="1200"/>
          </a:p>
        </p:txBody>
      </p:sp>
      <p:sp>
        <p:nvSpPr>
          <p:cNvPr id="1165" name="Google Shape;1165;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66" name="Google Shape;1166;p65"/>
          <p:cNvSpPr/>
          <p:nvPr/>
        </p:nvSpPr>
        <p:spPr>
          <a:xfrm>
            <a:off x="367350" y="1467800"/>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latin typeface="Roboto"/>
              <a:ea typeface="Roboto"/>
              <a:cs typeface="Roboto"/>
              <a:sym typeface="Roboto"/>
            </a:endParaRPr>
          </a:p>
        </p:txBody>
      </p:sp>
      <p:sp>
        <p:nvSpPr>
          <p:cNvPr id="1167" name="Google Shape;1167;p65"/>
          <p:cNvSpPr txBox="1"/>
          <p:nvPr>
            <p:ph idx="1" type="subTitle"/>
          </p:nvPr>
        </p:nvSpPr>
        <p:spPr>
          <a:xfrm>
            <a:off x="3712025" y="675975"/>
            <a:ext cx="4911000" cy="971700"/>
          </a:xfrm>
          <a:prstGeom prst="rect">
            <a:avLst/>
          </a:prstGeom>
        </p:spPr>
        <p:txBody>
          <a:bodyPr anchorCtr="0" anchor="t" bIns="0" lIns="457200" spcFirstLastPara="1" rIns="457200" wrap="square" tIns="91425">
            <a:noAutofit/>
          </a:bodyPr>
          <a:lstStyle/>
          <a:p>
            <a:pPr indent="0" lvl="0" marL="0" rtl="0" algn="l">
              <a:spcBef>
                <a:spcPts val="0"/>
              </a:spcBef>
              <a:spcAft>
                <a:spcPts val="600"/>
              </a:spcAft>
              <a:buNone/>
            </a:pPr>
            <a:r>
              <a:t/>
            </a:r>
            <a:endParaRPr sz="1200"/>
          </a:p>
        </p:txBody>
      </p:sp>
      <p:pic>
        <p:nvPicPr>
          <p:cNvPr id="1168" name="Google Shape;1168;p65"/>
          <p:cNvPicPr preferRelativeResize="0"/>
          <p:nvPr/>
        </p:nvPicPr>
        <p:blipFill>
          <a:blip r:embed="rId3">
            <a:alphaModFix/>
          </a:blip>
          <a:stretch>
            <a:fillRect/>
          </a:stretch>
        </p:blipFill>
        <p:spPr>
          <a:xfrm>
            <a:off x="3761300" y="835137"/>
            <a:ext cx="424701" cy="331225"/>
          </a:xfrm>
          <a:prstGeom prst="rect">
            <a:avLst/>
          </a:prstGeom>
          <a:noFill/>
          <a:ln>
            <a:noFill/>
          </a:ln>
        </p:spPr>
      </p:pic>
      <p:sp>
        <p:nvSpPr>
          <p:cNvPr id="1169" name="Google Shape;1169;p65"/>
          <p:cNvSpPr txBox="1"/>
          <p:nvPr/>
        </p:nvSpPr>
        <p:spPr>
          <a:xfrm>
            <a:off x="495300" y="4153350"/>
            <a:ext cx="7971900" cy="815700"/>
          </a:xfrm>
          <a:prstGeom prst="rect">
            <a:avLst/>
          </a:prstGeom>
          <a:noFill/>
          <a:ln>
            <a:noFill/>
          </a:ln>
        </p:spPr>
        <p:txBody>
          <a:bodyPr anchorCtr="0" anchor="t" bIns="91425" lIns="91425" spcFirstLastPara="1" rIns="91425" wrap="square" tIns="91425">
            <a:spAutoFit/>
          </a:bodyPr>
          <a:lstStyle/>
          <a:p>
            <a:pPr indent="-167640" lvl="0" marL="32004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The port scan </a:t>
            </a:r>
            <a:r>
              <a:rPr lang="en" sz="1200">
                <a:solidFill>
                  <a:schemeClr val="dk1"/>
                </a:solidFill>
                <a:latin typeface="Roboto"/>
                <a:ea typeface="Roboto"/>
                <a:cs typeface="Roboto"/>
                <a:sym typeface="Roboto"/>
              </a:rPr>
              <a:t>occurred</a:t>
            </a:r>
            <a:r>
              <a:rPr lang="en" sz="1200">
                <a:solidFill>
                  <a:schemeClr val="dk1"/>
                </a:solidFill>
                <a:latin typeface="Roboto"/>
                <a:ea typeface="Roboto"/>
                <a:cs typeface="Roboto"/>
                <a:sym typeface="Roboto"/>
              </a:rPr>
              <a:t> on January 8,2022 at 4pm</a:t>
            </a:r>
            <a:endParaRPr sz="1200">
              <a:solidFill>
                <a:schemeClr val="dk1"/>
              </a:solidFill>
              <a:latin typeface="Roboto"/>
              <a:ea typeface="Roboto"/>
              <a:cs typeface="Roboto"/>
              <a:sym typeface="Roboto"/>
            </a:endParaRPr>
          </a:p>
          <a:p>
            <a:pPr indent="-167640" lvl="0" marL="32004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The total number of packets are 9,682 from 192.168.1.90</a:t>
            </a:r>
            <a:endParaRPr sz="1200">
              <a:solidFill>
                <a:schemeClr val="dk1"/>
              </a:solidFill>
              <a:latin typeface="Roboto"/>
              <a:ea typeface="Roboto"/>
              <a:cs typeface="Roboto"/>
              <a:sym typeface="Roboto"/>
            </a:endParaRPr>
          </a:p>
          <a:p>
            <a:pPr indent="0" lvl="0" marL="0" rtl="0" algn="l">
              <a:spcBef>
                <a:spcPts val="600"/>
              </a:spcBef>
              <a:spcAft>
                <a:spcPts val="600"/>
              </a:spcAft>
              <a:buNone/>
            </a:pPr>
            <a:r>
              <a:t/>
            </a:r>
            <a:endParaRPr sz="1200">
              <a:solidFill>
                <a:schemeClr val="dk1"/>
              </a:solidFill>
              <a:latin typeface="Roboto"/>
              <a:ea typeface="Roboto"/>
              <a:cs typeface="Roboto"/>
              <a:sym typeface="Roboto"/>
            </a:endParaRPr>
          </a:p>
        </p:txBody>
      </p:sp>
      <p:pic>
        <p:nvPicPr>
          <p:cNvPr id="1170" name="Google Shape;1170;p65"/>
          <p:cNvPicPr preferRelativeResize="0"/>
          <p:nvPr/>
        </p:nvPicPr>
        <p:blipFill>
          <a:blip r:embed="rId4">
            <a:alphaModFix/>
          </a:blip>
          <a:stretch>
            <a:fillRect/>
          </a:stretch>
        </p:blipFill>
        <p:spPr>
          <a:xfrm>
            <a:off x="219550" y="624300"/>
            <a:ext cx="4171599" cy="3407537"/>
          </a:xfrm>
          <a:prstGeom prst="rect">
            <a:avLst/>
          </a:prstGeom>
          <a:noFill/>
          <a:ln>
            <a:noFill/>
          </a:ln>
        </p:spPr>
      </p:pic>
      <p:pic>
        <p:nvPicPr>
          <p:cNvPr id="1171" name="Google Shape;1171;p65"/>
          <p:cNvPicPr preferRelativeResize="0"/>
          <p:nvPr/>
        </p:nvPicPr>
        <p:blipFill>
          <a:blip r:embed="rId5">
            <a:alphaModFix/>
          </a:blip>
          <a:stretch>
            <a:fillRect/>
          </a:stretch>
        </p:blipFill>
        <p:spPr>
          <a:xfrm>
            <a:off x="4439375" y="675975"/>
            <a:ext cx="4337275" cy="34075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1177" name="Google Shape;1177;p66"/>
          <p:cNvSpPr txBox="1"/>
          <p:nvPr>
            <p:ph idx="1" type="subTitle"/>
          </p:nvPr>
        </p:nvSpPr>
        <p:spPr>
          <a:xfrm>
            <a:off x="0" y="675975"/>
            <a:ext cx="4114800" cy="1269600"/>
          </a:xfrm>
          <a:prstGeom prst="rect">
            <a:avLst/>
          </a:prstGeom>
        </p:spPr>
        <p:txBody>
          <a:bodyPr anchorCtr="0" anchor="t" bIns="0" lIns="457200" spcFirstLastPara="1" rIns="457200" wrap="square" tIns="91425">
            <a:noAutofit/>
          </a:bodyPr>
          <a:lstStyle/>
          <a:p>
            <a:pPr indent="0" lvl="0" marL="0" rtl="0" algn="r">
              <a:spcBef>
                <a:spcPts val="0"/>
              </a:spcBef>
              <a:spcAft>
                <a:spcPts val="0"/>
              </a:spcAft>
              <a:buNone/>
            </a:pPr>
            <a:r>
              <a:t/>
            </a:r>
            <a:endParaRPr sz="1200"/>
          </a:p>
          <a:p>
            <a:pPr indent="0" lvl="0" marL="0" rtl="0" algn="r">
              <a:spcBef>
                <a:spcPts val="600"/>
              </a:spcBef>
              <a:spcAft>
                <a:spcPts val="600"/>
              </a:spcAft>
              <a:buNone/>
            </a:pPr>
            <a:r>
              <a:t/>
            </a:r>
            <a:endParaRPr sz="1200"/>
          </a:p>
        </p:txBody>
      </p:sp>
      <p:sp>
        <p:nvSpPr>
          <p:cNvPr id="1178" name="Google Shape;1178;p66"/>
          <p:cNvSpPr txBox="1"/>
          <p:nvPr>
            <p:ph idx="2" type="subTitle"/>
          </p:nvPr>
        </p:nvSpPr>
        <p:spPr>
          <a:xfrm>
            <a:off x="187800" y="4181900"/>
            <a:ext cx="8956200" cy="590400"/>
          </a:xfrm>
          <a:prstGeom prst="rect">
            <a:avLst/>
          </a:prstGeom>
        </p:spPr>
        <p:txBody>
          <a:bodyPr anchorCtr="0" anchor="t" bIns="0" lIns="274300" spcFirstLastPara="1" rIns="0" wrap="square" tIns="45700">
            <a:noAutofit/>
          </a:bodyPr>
          <a:lstStyle/>
          <a:p>
            <a:pPr indent="-311150" lvl="0" marL="457200" rtl="0" algn="l">
              <a:spcBef>
                <a:spcPts val="0"/>
              </a:spcBef>
              <a:spcAft>
                <a:spcPts val="0"/>
              </a:spcAft>
              <a:buSzPts val="1300"/>
              <a:buFont typeface="Roboto"/>
              <a:buChar char="●"/>
            </a:pPr>
            <a:r>
              <a:rPr lang="en" sz="1200">
                <a:latin typeface="Roboto"/>
                <a:ea typeface="Roboto"/>
                <a:cs typeface="Roboto"/>
                <a:sym typeface="Roboto"/>
              </a:rPr>
              <a:t>The hidden directory was </a:t>
            </a:r>
            <a:r>
              <a:rPr lang="en" sz="1200">
                <a:latin typeface="Roboto"/>
                <a:ea typeface="Roboto"/>
                <a:cs typeface="Roboto"/>
                <a:sym typeface="Roboto"/>
              </a:rPr>
              <a:t>requested</a:t>
            </a:r>
            <a:r>
              <a:rPr lang="en" sz="1200">
                <a:latin typeface="Roboto"/>
                <a:ea typeface="Roboto"/>
                <a:cs typeface="Roboto"/>
                <a:sym typeface="Roboto"/>
              </a:rPr>
              <a:t> on January 28,2022 at 4:22pm and it was requested 9,682 times </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The secret folder contained a file called : connect_to_corp_server</a:t>
            </a:r>
            <a:endParaRPr sz="1200">
              <a:latin typeface="Roboto"/>
              <a:ea typeface="Roboto"/>
              <a:cs typeface="Roboto"/>
              <a:sym typeface="Roboto"/>
            </a:endParaRPr>
          </a:p>
        </p:txBody>
      </p:sp>
      <p:sp>
        <p:nvSpPr>
          <p:cNvPr id="1179" name="Google Shape;1179;p66"/>
          <p:cNvSpPr/>
          <p:nvPr/>
        </p:nvSpPr>
        <p:spPr>
          <a:xfrm>
            <a:off x="367350" y="1467800"/>
            <a:ext cx="8409300" cy="21522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80" name="Google Shape;1180;p66"/>
          <p:cNvSpPr txBox="1"/>
          <p:nvPr>
            <p:ph idx="1" type="subTitle"/>
          </p:nvPr>
        </p:nvSpPr>
        <p:spPr>
          <a:xfrm>
            <a:off x="3663050" y="741300"/>
            <a:ext cx="5791200" cy="971700"/>
          </a:xfrm>
          <a:prstGeom prst="rect">
            <a:avLst/>
          </a:prstGeom>
        </p:spPr>
        <p:txBody>
          <a:bodyPr anchorCtr="0" anchor="t" bIns="0" lIns="457200" spcFirstLastPara="1" rIns="457200" wrap="square" tIns="91425">
            <a:noAutofit/>
          </a:bodyPr>
          <a:lstStyle/>
          <a:p>
            <a:pPr indent="0" lvl="0" marL="0" rtl="0" algn="l">
              <a:spcBef>
                <a:spcPts val="0"/>
              </a:spcBef>
              <a:spcAft>
                <a:spcPts val="600"/>
              </a:spcAft>
              <a:buNone/>
            </a:pPr>
            <a:r>
              <a:t/>
            </a:r>
            <a:endParaRPr sz="1200"/>
          </a:p>
        </p:txBody>
      </p:sp>
      <p:pic>
        <p:nvPicPr>
          <p:cNvPr id="1181" name="Google Shape;1181;p66"/>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1182" name="Google Shape;1182;p66"/>
          <p:cNvPicPr preferRelativeResize="0"/>
          <p:nvPr/>
        </p:nvPicPr>
        <p:blipFill>
          <a:blip r:embed="rId4">
            <a:alphaModFix/>
          </a:blip>
          <a:stretch>
            <a:fillRect/>
          </a:stretch>
        </p:blipFill>
        <p:spPr>
          <a:xfrm>
            <a:off x="328150" y="713825"/>
            <a:ext cx="4339226" cy="3268476"/>
          </a:xfrm>
          <a:prstGeom prst="rect">
            <a:avLst/>
          </a:prstGeom>
          <a:noFill/>
          <a:ln>
            <a:noFill/>
          </a:ln>
        </p:spPr>
      </p:pic>
      <p:pic>
        <p:nvPicPr>
          <p:cNvPr id="1183" name="Google Shape;1183;p66"/>
          <p:cNvPicPr preferRelativeResize="0"/>
          <p:nvPr/>
        </p:nvPicPr>
        <p:blipFill>
          <a:blip r:embed="rId5">
            <a:alphaModFix/>
          </a:blip>
          <a:stretch>
            <a:fillRect/>
          </a:stretch>
        </p:blipFill>
        <p:spPr>
          <a:xfrm>
            <a:off x="4724525" y="741300"/>
            <a:ext cx="4203924" cy="3241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189" name="Google Shape;1189;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90" name="Google Shape;1190;p67"/>
          <p:cNvSpPr txBox="1"/>
          <p:nvPr>
            <p:ph idx="1" type="subTitle"/>
          </p:nvPr>
        </p:nvSpPr>
        <p:spPr>
          <a:xfrm>
            <a:off x="291200" y="3944950"/>
            <a:ext cx="57912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The brute force attack was done using Hydra</a:t>
            </a:r>
            <a:endParaRPr sz="1200"/>
          </a:p>
          <a:p>
            <a:pPr indent="-167640" lvl="0" marL="320040" rtl="0" algn="l">
              <a:spcBef>
                <a:spcPts val="0"/>
              </a:spcBef>
              <a:spcAft>
                <a:spcPts val="0"/>
              </a:spcAft>
              <a:buSzPts val="1200"/>
              <a:buChar char="●"/>
            </a:pPr>
            <a:r>
              <a:rPr lang="en" sz="1200"/>
              <a:t>The total number of request that were made to this folder was 9</a:t>
            </a:r>
            <a:endParaRPr/>
          </a:p>
        </p:txBody>
      </p:sp>
      <p:pic>
        <p:nvPicPr>
          <p:cNvPr id="1191" name="Google Shape;1191;p67"/>
          <p:cNvPicPr preferRelativeResize="0"/>
          <p:nvPr/>
        </p:nvPicPr>
        <p:blipFill>
          <a:blip r:embed="rId3">
            <a:alphaModFix/>
          </a:blip>
          <a:stretch>
            <a:fillRect/>
          </a:stretch>
        </p:blipFill>
        <p:spPr>
          <a:xfrm>
            <a:off x="152400" y="686100"/>
            <a:ext cx="4495923" cy="3106450"/>
          </a:xfrm>
          <a:prstGeom prst="rect">
            <a:avLst/>
          </a:prstGeom>
          <a:noFill/>
          <a:ln>
            <a:noFill/>
          </a:ln>
        </p:spPr>
      </p:pic>
      <p:pic>
        <p:nvPicPr>
          <p:cNvPr id="1192" name="Google Shape;1192;p67"/>
          <p:cNvPicPr preferRelativeResize="0"/>
          <p:nvPr/>
        </p:nvPicPr>
        <p:blipFill>
          <a:blip r:embed="rId4">
            <a:alphaModFix/>
          </a:blip>
          <a:stretch>
            <a:fillRect/>
          </a:stretch>
        </p:blipFill>
        <p:spPr>
          <a:xfrm>
            <a:off x="4800723" y="686100"/>
            <a:ext cx="3434925" cy="310644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WebDAV Connection</a:t>
            </a:r>
            <a:endParaRPr>
              <a:solidFill>
                <a:schemeClr val="dk1"/>
              </a:solidFill>
            </a:endParaRPr>
          </a:p>
        </p:txBody>
      </p:sp>
      <p:sp>
        <p:nvSpPr>
          <p:cNvPr id="1198" name="Google Shape;1198;p68"/>
          <p:cNvSpPr txBox="1"/>
          <p:nvPr>
            <p:ph idx="2" type="subTitle"/>
          </p:nvPr>
        </p:nvSpPr>
        <p:spPr>
          <a:xfrm>
            <a:off x="247775" y="4086650"/>
            <a:ext cx="8409300" cy="723900"/>
          </a:xfrm>
          <a:prstGeom prst="rect">
            <a:avLst/>
          </a:prstGeom>
        </p:spPr>
        <p:txBody>
          <a:bodyPr anchorCtr="0" anchor="t" bIns="0" lIns="274300" spcFirstLastPara="1" rIns="0" wrap="square" tIns="45700">
            <a:noAutofit/>
          </a:bodyPr>
          <a:lstStyle/>
          <a:p>
            <a:pPr indent="-167640" lvl="0" marL="32004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The directory was requested 85 times</a:t>
            </a:r>
            <a:endParaRPr sz="1200">
              <a:solidFill>
                <a:schemeClr val="dk1"/>
              </a:solidFill>
              <a:latin typeface="Roboto"/>
              <a:ea typeface="Roboto"/>
              <a:cs typeface="Roboto"/>
              <a:sym typeface="Roboto"/>
            </a:endParaRPr>
          </a:p>
          <a:p>
            <a:pPr indent="-167640" lvl="0" marL="32004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The files requested were the password.dav and the shell.php files </a:t>
            </a:r>
            <a:endParaRPr sz="1200">
              <a:solidFill>
                <a:schemeClr val="dk1"/>
              </a:solidFill>
              <a:latin typeface="Roboto"/>
              <a:ea typeface="Roboto"/>
              <a:cs typeface="Roboto"/>
              <a:sym typeface="Roboto"/>
            </a:endParaRPr>
          </a:p>
          <a:p>
            <a:pPr indent="0" lvl="0" marL="0" rtl="0" algn="l">
              <a:spcBef>
                <a:spcPts val="600"/>
              </a:spcBef>
              <a:spcAft>
                <a:spcPts val="0"/>
              </a:spcAft>
              <a:buNone/>
            </a:pPr>
            <a:r>
              <a:t/>
            </a:r>
            <a:endParaRPr/>
          </a:p>
        </p:txBody>
      </p:sp>
      <p:pic>
        <p:nvPicPr>
          <p:cNvPr id="1199" name="Google Shape;1199;p68"/>
          <p:cNvPicPr preferRelativeResize="0"/>
          <p:nvPr/>
        </p:nvPicPr>
        <p:blipFill>
          <a:blip r:embed="rId3">
            <a:alphaModFix/>
          </a:blip>
          <a:stretch>
            <a:fillRect/>
          </a:stretch>
        </p:blipFill>
        <p:spPr>
          <a:xfrm>
            <a:off x="333500" y="686100"/>
            <a:ext cx="8048625" cy="32481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pic>
        <p:nvPicPr>
          <p:cNvPr id="1204" name="Google Shape;1204;p69"/>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205" name="Google Shape;1205;p69"/>
          <p:cNvSpPr txBox="1"/>
          <p:nvPr>
            <p:ph type="title"/>
          </p:nvPr>
        </p:nvSpPr>
        <p:spPr>
          <a:xfrm>
            <a:off x="274325" y="1631275"/>
            <a:ext cx="8595300" cy="202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206" name="Google Shape;1206;p6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Blocking the Port Scan</a:t>
            </a:r>
            <a:endParaRPr/>
          </a:p>
        </p:txBody>
      </p:sp>
      <p:sp>
        <p:nvSpPr>
          <p:cNvPr id="1212" name="Google Shape;1212;p7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13" name="Google Shape;1213;p70"/>
          <p:cNvSpPr txBox="1"/>
          <p:nvPr>
            <p:ph idx="2" type="subTitle"/>
          </p:nvPr>
        </p:nvSpPr>
        <p:spPr>
          <a:xfrm>
            <a:off x="-12300" y="1602450"/>
            <a:ext cx="4298400" cy="30513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lang="en" sz="1400"/>
              <a:t>What kind of alarm can be set to detect future port scans?</a:t>
            </a:r>
            <a:endParaRPr b="1" sz="1400"/>
          </a:p>
          <a:p>
            <a:pPr indent="0" lvl="0" marL="0" rtl="0" algn="l">
              <a:spcBef>
                <a:spcPts val="0"/>
              </a:spcBef>
              <a:spcAft>
                <a:spcPts val="0"/>
              </a:spcAft>
              <a:buNone/>
            </a:pPr>
            <a:r>
              <a:rPr lang="en" sz="1400"/>
              <a:t>An alert can be set to trigger when there are so many requests </a:t>
            </a:r>
            <a:r>
              <a:rPr lang="en" sz="1400"/>
              <a:t>targeting</a:t>
            </a:r>
            <a:r>
              <a:rPr lang="en" sz="1400"/>
              <a:t> multiple ports from a single IP address.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400"/>
              <a:t>What threshold would you set to activate this alarm?</a:t>
            </a:r>
            <a:endParaRPr b="1" sz="1400"/>
          </a:p>
          <a:p>
            <a:pPr indent="0" lvl="0" marL="0" rtl="0" algn="l">
              <a:spcBef>
                <a:spcPts val="0"/>
              </a:spcBef>
              <a:spcAft>
                <a:spcPts val="0"/>
              </a:spcAft>
              <a:buNone/>
            </a:pPr>
            <a:r>
              <a:rPr lang="en" sz="1400"/>
              <a:t>The alarm would be activated if there are more than 10 requests in a second for 1 minute </a:t>
            </a:r>
            <a:r>
              <a:rPr lang="en" sz="1400"/>
              <a:t>continuously </a:t>
            </a:r>
            <a:endParaRPr sz="1400"/>
          </a:p>
        </p:txBody>
      </p:sp>
      <p:sp>
        <p:nvSpPr>
          <p:cNvPr id="1214" name="Google Shape;1214;p70"/>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lang="en" sz="1400"/>
              <a:t>What configurations can be set on the host to mitigate port scans?</a:t>
            </a:r>
            <a:endParaRPr b="1" sz="1400"/>
          </a:p>
          <a:p>
            <a:pPr indent="0" lvl="0" marL="0" rtl="0" algn="l">
              <a:spcBef>
                <a:spcPts val="0"/>
              </a:spcBef>
              <a:spcAft>
                <a:spcPts val="0"/>
              </a:spcAft>
              <a:buNone/>
            </a:pPr>
            <a:r>
              <a:rPr lang="en" sz="1400"/>
              <a:t>We can set up a firewall to only allow specific IP addresses to conduct port scans. We can also ran scans to determine whether more ports are open than required.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a:t>
            </a:r>
            <a:r>
              <a:rPr lang="en"/>
              <a:t>Finding the Request for the Hidden Directory</a:t>
            </a:r>
            <a:endParaRPr/>
          </a:p>
        </p:txBody>
      </p:sp>
      <p:sp>
        <p:nvSpPr>
          <p:cNvPr id="1220" name="Google Shape;1220;p7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21" name="Google Shape;1221;p71"/>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lang="en" sz="1400"/>
              <a:t>What kind of alarm can be set to detect future unauthorized access?</a:t>
            </a:r>
            <a:endParaRPr b="1"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An alarm can be set to trigger anytime the hidden directory is accessed outside the company’s internal network.</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b="1" lang="en" sz="1400"/>
              <a:t>What threshold would you set to activate this alarm?</a:t>
            </a:r>
            <a:endParaRPr b="1" sz="1400"/>
          </a:p>
          <a:p>
            <a:pPr indent="0" lvl="0" marL="0" rtl="0" algn="l">
              <a:spcBef>
                <a:spcPts val="0"/>
              </a:spcBef>
              <a:spcAft>
                <a:spcPts val="0"/>
              </a:spcAft>
              <a:buClr>
                <a:schemeClr val="dk1"/>
              </a:buClr>
              <a:buSzPts val="1100"/>
              <a:buFont typeface="Arial"/>
              <a:buNone/>
            </a:pPr>
            <a:r>
              <a:rPr lang="en" sz="1400"/>
              <a:t>The alarm should be activated for 1 or more requests.</a:t>
            </a:r>
            <a:endParaRPr sz="1400"/>
          </a:p>
          <a:p>
            <a:pPr indent="0" lvl="0" marL="0" rtl="0" algn="l">
              <a:spcBef>
                <a:spcPts val="0"/>
              </a:spcBef>
              <a:spcAft>
                <a:spcPts val="0"/>
              </a:spcAft>
              <a:buNone/>
            </a:pPr>
            <a:r>
              <a:t/>
            </a:r>
            <a:endParaRPr sz="1400"/>
          </a:p>
        </p:txBody>
      </p:sp>
      <p:sp>
        <p:nvSpPr>
          <p:cNvPr id="1222" name="Google Shape;1222;p71"/>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lang="en" sz="1400"/>
              <a:t>What configuration can be set on the host to block unwanted access?</a:t>
            </a:r>
            <a:endParaRPr b="1"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This hidden directory should be removed from the server totally.</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b="1" lang="en" sz="1400"/>
              <a:t>Describe the solution. If possible, provide required command lines.</a:t>
            </a:r>
            <a:r>
              <a:rPr lang="en" sz="1400"/>
              <a:t> </a:t>
            </a:r>
            <a:endParaRPr sz="1400"/>
          </a:p>
          <a:p>
            <a:pPr indent="0" lvl="0" marL="0" rtl="0" algn="l">
              <a:spcBef>
                <a:spcPts val="0"/>
              </a:spcBef>
              <a:spcAft>
                <a:spcPts val="0"/>
              </a:spcAft>
              <a:buClr>
                <a:schemeClr val="dk1"/>
              </a:buClr>
              <a:buSzPts val="1100"/>
              <a:buFont typeface="Arial"/>
              <a:buNone/>
            </a:pPr>
            <a:r>
              <a:rPr lang="en" sz="1400"/>
              <a:t>The directory, if left on the server can be accessed by a hacker and will no longer be a hidden directory. Such sensitive company information should not be on the server at all. </a:t>
            </a:r>
            <a:endParaRPr sz="1400"/>
          </a:p>
          <a:p>
            <a:pPr indent="0" lvl="0" marL="0" rtl="0" algn="l">
              <a:spcBef>
                <a:spcPts val="0"/>
              </a:spcBef>
              <a:spcAft>
                <a:spcPts val="0"/>
              </a:spcAft>
              <a:buNone/>
            </a:pPr>
            <a:r>
              <a:t/>
            </a: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Preventing Brute Force Attacks</a:t>
            </a:r>
            <a:endParaRPr/>
          </a:p>
        </p:txBody>
      </p:sp>
      <p:sp>
        <p:nvSpPr>
          <p:cNvPr id="1228" name="Google Shape;1228;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29" name="Google Shape;1229;p72"/>
          <p:cNvSpPr txBox="1"/>
          <p:nvPr>
            <p:ph idx="2" type="subTitle"/>
          </p:nvPr>
        </p:nvSpPr>
        <p:spPr>
          <a:xfrm>
            <a:off x="0" y="1376325"/>
            <a:ext cx="4298400" cy="36084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lang="en" sz="1400"/>
              <a:t>What kind of alarm can be set to detect future brute force attacks?</a:t>
            </a:r>
            <a:endParaRPr b="1" sz="1400"/>
          </a:p>
          <a:p>
            <a:pPr indent="0" lvl="0" marL="0" rtl="0" algn="l">
              <a:spcBef>
                <a:spcPts val="0"/>
              </a:spcBef>
              <a:spcAft>
                <a:spcPts val="0"/>
              </a:spcAft>
              <a:buNone/>
            </a:pPr>
            <a:r>
              <a:rPr lang="en" sz="1400"/>
              <a:t>An alarm can be set to be triggered when there’s a 401 error code return from any server over a certain threshold. Also, the alarm can be set to be triggered if the user agent includes the word “Hydra”</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b="1" lang="en" sz="1400"/>
              <a:t>What threshold would you set to activate this alarm?</a:t>
            </a:r>
            <a:endParaRPr b="1" sz="1400"/>
          </a:p>
          <a:p>
            <a:pPr indent="0" lvl="0" marL="0" rtl="0" algn="l">
              <a:spcBef>
                <a:spcPts val="0"/>
              </a:spcBef>
              <a:spcAft>
                <a:spcPts val="0"/>
              </a:spcAft>
              <a:buClr>
                <a:schemeClr val="dk1"/>
              </a:buClr>
              <a:buSzPts val="1100"/>
              <a:buFont typeface="Arial"/>
              <a:buNone/>
            </a:pPr>
            <a:r>
              <a:rPr lang="en" sz="1400"/>
              <a:t>The alert will be triggered anytime (one or more) the useragent includes Hydra. The alert can also be triggered if the 401 error code return is more than 15 per minute.</a:t>
            </a:r>
            <a:endParaRPr sz="1400"/>
          </a:p>
          <a:p>
            <a:pPr indent="0" lvl="0" marL="0" rtl="0" algn="l">
              <a:spcBef>
                <a:spcPts val="0"/>
              </a:spcBef>
              <a:spcAft>
                <a:spcPts val="0"/>
              </a:spcAft>
              <a:buNone/>
            </a:pPr>
            <a:r>
              <a:t/>
            </a:r>
            <a:endParaRPr b="1" sz="1400"/>
          </a:p>
        </p:txBody>
      </p:sp>
      <p:sp>
        <p:nvSpPr>
          <p:cNvPr id="1230" name="Google Shape;1230;p72"/>
          <p:cNvSpPr txBox="1"/>
          <p:nvPr>
            <p:ph idx="3" type="subTitle"/>
          </p:nvPr>
        </p:nvSpPr>
        <p:spPr>
          <a:xfrm>
            <a:off x="4466800" y="1413350"/>
            <a:ext cx="4298400" cy="34932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lang="en" sz="1400"/>
              <a:t>What configuration can be set on the host to block brute force attacks?</a:t>
            </a:r>
            <a:endParaRPr b="1" sz="1400"/>
          </a:p>
          <a:p>
            <a:pPr indent="0" lvl="0" marL="0" rtl="0" algn="l">
              <a:spcBef>
                <a:spcPts val="0"/>
              </a:spcBef>
              <a:spcAft>
                <a:spcPts val="0"/>
              </a:spcAft>
              <a:buNone/>
            </a:pPr>
            <a:r>
              <a:rPr lang="en" sz="1400"/>
              <a:t>We can set up a lockout policy to lock out all users that are unable to sign in for more than 3 times and can only be unlocked by an admin after providing a unique id number. Also, a firewall can be setup to immediately block any traffic that includes the word Hydra once the alarm is triggered. </a:t>
            </a:r>
            <a:endParaRPr sz="1400"/>
          </a:p>
          <a:p>
            <a:pPr indent="0" lvl="0" marL="0" rtl="0" algn="l">
              <a:spcBef>
                <a:spcPts val="0"/>
              </a:spcBef>
              <a:spcAft>
                <a:spcPts val="0"/>
              </a:spcAft>
              <a:buClr>
                <a:schemeClr val="dk1"/>
              </a:buClr>
              <a:buSzPts val="1100"/>
              <a:buFont typeface="Arial"/>
              <a:buNone/>
            </a:pPr>
            <a:r>
              <a:rPr b="1" lang="en" sz="1400"/>
              <a:t>Describe the solution. </a:t>
            </a:r>
            <a:endParaRPr b="1" sz="1400"/>
          </a:p>
          <a:p>
            <a:pPr indent="0" lvl="0" marL="0" rtl="0" algn="l">
              <a:spcBef>
                <a:spcPts val="0"/>
              </a:spcBef>
              <a:spcAft>
                <a:spcPts val="0"/>
              </a:spcAft>
              <a:buClr>
                <a:schemeClr val="dk1"/>
              </a:buClr>
              <a:buSzPts val="1100"/>
              <a:buFont typeface="Arial"/>
              <a:buNone/>
            </a:pPr>
            <a:r>
              <a:rPr lang="en" sz="1400"/>
              <a:t>If accounts get locked after three tries and can can only be unlocked by admins, attackers can hardly brute force </a:t>
            </a:r>
            <a:endParaRPr sz="1400"/>
          </a:p>
          <a:p>
            <a:pPr indent="0" lvl="0" marL="0" rtl="0" algn="l">
              <a:spcBef>
                <a:spcPts val="0"/>
              </a:spcBef>
              <a:spcAft>
                <a:spcPts val="0"/>
              </a:spcAft>
              <a:buNone/>
            </a:pPr>
            <a:r>
              <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indent="0" lvl="0" marL="0" rtl="0" algn="l">
              <a:spcBef>
                <a:spcPts val="0"/>
              </a:spcBef>
              <a:spcAft>
                <a:spcPts val="0"/>
              </a:spcAft>
              <a:buNone/>
            </a:pPr>
            <a:r>
              <a:t/>
            </a:r>
            <a:endParaRPr/>
          </a:p>
        </p:txBody>
      </p:sp>
      <p:sp>
        <p:nvSpPr>
          <p:cNvPr id="1025" name="Google Shape;1025;p5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This document contains the following sections:</a:t>
            </a:r>
            <a:endParaRPr/>
          </a:p>
        </p:txBody>
      </p:sp>
      <p:sp>
        <p:nvSpPr>
          <p:cNvPr id="1026" name="Google Shape;1026;p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27" name="Google Shape;1027;p5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8" name="Google Shape;1028;p55"/>
          <p:cNvGrpSpPr/>
          <p:nvPr/>
        </p:nvGrpSpPr>
        <p:grpSpPr>
          <a:xfrm>
            <a:off x="457200" y="1378813"/>
            <a:ext cx="776889" cy="621300"/>
            <a:chOff x="457200" y="1378813"/>
            <a:chExt cx="776889" cy="621300"/>
          </a:xfrm>
        </p:grpSpPr>
        <p:sp>
          <p:nvSpPr>
            <p:cNvPr id="1029" name="Google Shape;1029;p55"/>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30" name="Google Shape;1030;p55"/>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55"/>
          <p:cNvGrpSpPr/>
          <p:nvPr/>
        </p:nvGrpSpPr>
        <p:grpSpPr>
          <a:xfrm>
            <a:off x="457200" y="2228725"/>
            <a:ext cx="776889" cy="621300"/>
            <a:chOff x="457200" y="1378813"/>
            <a:chExt cx="776889" cy="621300"/>
          </a:xfrm>
        </p:grpSpPr>
        <p:sp>
          <p:nvSpPr>
            <p:cNvPr id="1032" name="Google Shape;1032;p5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33" name="Google Shape;1033;p55"/>
            <p:cNvSpPr/>
            <p:nvPr/>
          </p:nvSpPr>
          <p:spPr>
            <a:xfrm rot="5400000">
              <a:off x="969614" y="1607625"/>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55"/>
          <p:cNvGrpSpPr/>
          <p:nvPr/>
        </p:nvGrpSpPr>
        <p:grpSpPr>
          <a:xfrm>
            <a:off x="457200" y="3073850"/>
            <a:ext cx="776889" cy="621300"/>
            <a:chOff x="457200" y="1378813"/>
            <a:chExt cx="776889" cy="621300"/>
          </a:xfrm>
        </p:grpSpPr>
        <p:sp>
          <p:nvSpPr>
            <p:cNvPr id="1035" name="Google Shape;1035;p55"/>
            <p:cNvSpPr/>
            <p:nvPr/>
          </p:nvSpPr>
          <p:spPr>
            <a:xfrm>
              <a:off x="457200" y="1378813"/>
              <a:ext cx="695400" cy="6213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36" name="Google Shape;1036;p55"/>
            <p:cNvSpPr/>
            <p:nvPr/>
          </p:nvSpPr>
          <p:spPr>
            <a:xfrm rot="5400000">
              <a:off x="969614" y="1607625"/>
              <a:ext cx="340325" cy="188625"/>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55"/>
          <p:cNvGrpSpPr/>
          <p:nvPr/>
        </p:nvGrpSpPr>
        <p:grpSpPr>
          <a:xfrm>
            <a:off x="457200" y="3923750"/>
            <a:ext cx="776889" cy="621300"/>
            <a:chOff x="457200" y="1378813"/>
            <a:chExt cx="776889" cy="621300"/>
          </a:xfrm>
        </p:grpSpPr>
        <p:sp>
          <p:nvSpPr>
            <p:cNvPr id="1038" name="Google Shape;1038;p55"/>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39" name="Google Shape;1039;p55"/>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0" name="Google Shape;1040;p55"/>
          <p:cNvSpPr txBox="1"/>
          <p:nvPr/>
        </p:nvSpPr>
        <p:spPr>
          <a:xfrm>
            <a:off x="-12450" y="137882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Network Topology</a:t>
            </a:r>
            <a:endParaRPr b="1" sz="1800">
              <a:solidFill>
                <a:schemeClr val="dk1"/>
              </a:solidFill>
              <a:latin typeface="Roboto"/>
              <a:ea typeface="Roboto"/>
              <a:cs typeface="Roboto"/>
              <a:sym typeface="Roboto"/>
            </a:endParaRPr>
          </a:p>
        </p:txBody>
      </p:sp>
      <p:sp>
        <p:nvSpPr>
          <p:cNvPr id="1041" name="Google Shape;1041;p5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5"/>
          <p:cNvSpPr txBox="1"/>
          <p:nvPr/>
        </p:nvSpPr>
        <p:spPr>
          <a:xfrm>
            <a:off x="-12425" y="223355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45" name="Google Shape;1045;p55"/>
          <p:cNvSpPr txBox="1"/>
          <p:nvPr/>
        </p:nvSpPr>
        <p:spPr>
          <a:xfrm>
            <a:off x="150" y="30762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46" name="Google Shape;1046;p55"/>
          <p:cNvSpPr txBox="1"/>
          <p:nvPr/>
        </p:nvSpPr>
        <p:spPr>
          <a:xfrm>
            <a:off x="-12300" y="39189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Detecting</a:t>
            </a:r>
            <a:r>
              <a:rPr lang="en"/>
              <a:t> the WebDAV Connection</a:t>
            </a:r>
            <a:endParaRPr/>
          </a:p>
        </p:txBody>
      </p:sp>
      <p:sp>
        <p:nvSpPr>
          <p:cNvPr id="1236" name="Google Shape;1236;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37" name="Google Shape;1237;p73"/>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lang="en" sz="1400"/>
              <a:t>What kind of alarm can be set to detect future access to this directory?</a:t>
            </a:r>
            <a:endParaRPr b="1"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solidFill>
                  <a:schemeClr val="dk1"/>
                </a:solidFill>
              </a:rPr>
              <a:t>An alarm can be set to trigger anytime this directory is accessed outside the company’s internal network or accessed by unauthorised users.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b="1" lang="en" sz="1400"/>
              <a:t>What threshold would you set to activate this alarm?</a:t>
            </a:r>
            <a:endParaRPr b="1" sz="1400"/>
          </a:p>
          <a:p>
            <a:pPr indent="0" lvl="0" marL="0" rtl="0" algn="l">
              <a:spcBef>
                <a:spcPts val="0"/>
              </a:spcBef>
              <a:spcAft>
                <a:spcPts val="0"/>
              </a:spcAft>
              <a:buClr>
                <a:schemeClr val="dk1"/>
              </a:buClr>
              <a:buSzPts val="1100"/>
              <a:buFont typeface="Arial"/>
              <a:buNone/>
            </a:pPr>
            <a:r>
              <a:rPr lang="en" sz="1400">
                <a:solidFill>
                  <a:schemeClr val="dk1"/>
                </a:solidFill>
              </a:rPr>
              <a:t>The alarm should be activated for 1 or more requests that are made to this directory</a:t>
            </a:r>
            <a:endParaRPr sz="1400">
              <a:solidFill>
                <a:schemeClr val="dk1"/>
              </a:solidFill>
            </a:endParaRPr>
          </a:p>
          <a:p>
            <a:pPr indent="0" lvl="0" marL="0" rtl="0" algn="l">
              <a:spcBef>
                <a:spcPts val="0"/>
              </a:spcBef>
              <a:spcAft>
                <a:spcPts val="0"/>
              </a:spcAft>
              <a:buNone/>
            </a:pPr>
            <a:r>
              <a:t/>
            </a:r>
            <a:endParaRPr sz="1400"/>
          </a:p>
        </p:txBody>
      </p:sp>
      <p:sp>
        <p:nvSpPr>
          <p:cNvPr id="1238" name="Google Shape;1238;p73"/>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lang="en" sz="1400"/>
              <a:t>What configuration can be set on the host to control access?</a:t>
            </a:r>
            <a:endParaRPr b="1" sz="1400"/>
          </a:p>
          <a:p>
            <a:pPr indent="0" lvl="0" marL="0" rtl="0" algn="l">
              <a:spcBef>
                <a:spcPts val="0"/>
              </a:spcBef>
              <a:spcAft>
                <a:spcPts val="0"/>
              </a:spcAft>
              <a:buNone/>
            </a:pPr>
            <a:r>
              <a:rPr lang="en" sz="1400"/>
              <a:t>Connections to this directory </a:t>
            </a:r>
            <a:r>
              <a:rPr lang="en" sz="1400"/>
              <a:t>should not be accessible from the web and only specific IP addresses should be allowed to access the directory. </a:t>
            </a:r>
            <a:endParaRPr sz="1400"/>
          </a:p>
          <a:p>
            <a:pPr indent="0" lvl="0" marL="0" rtl="0" algn="l">
              <a:spcBef>
                <a:spcPts val="0"/>
              </a:spcBef>
              <a:spcAft>
                <a:spcPts val="0"/>
              </a:spcAft>
              <a:buClr>
                <a:schemeClr val="dk1"/>
              </a:buClr>
              <a:buSzPts val="1100"/>
              <a:buFont typeface="Arial"/>
              <a:buNone/>
            </a:pPr>
            <a:r>
              <a:t/>
            </a:r>
            <a:endParaRPr b="1" sz="1400"/>
          </a:p>
          <a:p>
            <a:pPr indent="0" lvl="0" marL="0" rtl="0" algn="l">
              <a:spcBef>
                <a:spcPts val="0"/>
              </a:spcBef>
              <a:spcAft>
                <a:spcPts val="0"/>
              </a:spcAft>
              <a:buClr>
                <a:schemeClr val="dk1"/>
              </a:buClr>
              <a:buSzPts val="1100"/>
              <a:buFont typeface="Arial"/>
              <a:buNone/>
            </a:pPr>
            <a:r>
              <a:rPr b="1" lang="en" sz="1400"/>
              <a:t>Describe the solution. If possible, provide the required command line(s). </a:t>
            </a:r>
            <a:endParaRPr b="1" sz="1400"/>
          </a:p>
          <a:p>
            <a:pPr indent="0" lvl="0" marL="0" rtl="0" algn="l">
              <a:spcBef>
                <a:spcPts val="0"/>
              </a:spcBef>
              <a:spcAft>
                <a:spcPts val="0"/>
              </a:spcAft>
              <a:buClr>
                <a:schemeClr val="dk1"/>
              </a:buClr>
              <a:buSzPts val="1100"/>
              <a:buFont typeface="Arial"/>
              <a:buNone/>
            </a:pPr>
            <a:r>
              <a:rPr lang="en" sz="1400"/>
              <a:t>If connections to this directory are restricted and not </a:t>
            </a:r>
            <a:r>
              <a:rPr lang="en" sz="1400"/>
              <a:t>accessible</a:t>
            </a:r>
            <a:r>
              <a:rPr lang="en" sz="1400"/>
              <a:t> on the web, it will be very hard for an attacker to get access to it. </a:t>
            </a:r>
            <a:endParaRPr sz="1400"/>
          </a:p>
          <a:p>
            <a:pPr indent="0" lvl="0" marL="0" rtl="0" algn="l">
              <a:spcBef>
                <a:spcPts val="0"/>
              </a:spcBef>
              <a:spcAft>
                <a:spcPts val="0"/>
              </a:spcAft>
              <a:buNone/>
            </a:pPr>
            <a:r>
              <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Identifying Reverse Shell Uploads</a:t>
            </a:r>
            <a:endParaRPr/>
          </a:p>
        </p:txBody>
      </p:sp>
      <p:sp>
        <p:nvSpPr>
          <p:cNvPr id="1244" name="Google Shape;1244;p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45" name="Google Shape;1245;p74"/>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lang="en" sz="1400"/>
              <a:t>What kind of alarm can be set to detect future file uploads?</a:t>
            </a:r>
            <a:endParaRPr b="1" sz="1400"/>
          </a:p>
          <a:p>
            <a:pPr indent="0" lvl="0" marL="0" rtl="0" algn="l">
              <a:spcBef>
                <a:spcPts val="0"/>
              </a:spcBef>
              <a:spcAft>
                <a:spcPts val="0"/>
              </a:spcAft>
              <a:buNone/>
            </a:pPr>
            <a:r>
              <a:rPr lang="en" sz="1400"/>
              <a:t>An alert can be set to trigger once a .php file is uploaded to the server and also an alarm to trigger for any traffic that moves over port 4444.</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b="1" lang="en" sz="1400"/>
              <a:t>What threshold would you set to activate this alarm?</a:t>
            </a:r>
            <a:endParaRPr b="1" sz="1400"/>
          </a:p>
          <a:p>
            <a:pPr indent="0" lvl="0" marL="0" rtl="0" algn="l">
              <a:spcBef>
                <a:spcPts val="0"/>
              </a:spcBef>
              <a:spcAft>
                <a:spcPts val="0"/>
              </a:spcAft>
              <a:buClr>
                <a:schemeClr val="dk1"/>
              </a:buClr>
              <a:buSzPts val="1100"/>
              <a:buFont typeface="Arial"/>
              <a:buNone/>
            </a:pPr>
            <a:r>
              <a:rPr lang="en" sz="1400"/>
              <a:t>The threshold would be one or more. Any instance where there is traffic over the port 4444 or a .php file is uploaded should trigger an alarm</a:t>
            </a:r>
            <a:endParaRPr sz="1400"/>
          </a:p>
          <a:p>
            <a:pPr indent="0" lvl="0" marL="0" rtl="0" algn="l">
              <a:spcBef>
                <a:spcPts val="0"/>
              </a:spcBef>
              <a:spcAft>
                <a:spcPts val="0"/>
              </a:spcAft>
              <a:buNone/>
            </a:pPr>
            <a:r>
              <a:t/>
            </a:r>
            <a:endParaRPr sz="1400"/>
          </a:p>
        </p:txBody>
      </p:sp>
      <p:sp>
        <p:nvSpPr>
          <p:cNvPr id="1246" name="Google Shape;1246;p74"/>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lang="en" sz="1400"/>
              <a:t>What configuration can be set on the host to block file uploads?</a:t>
            </a:r>
            <a:endParaRPr b="1" sz="1400"/>
          </a:p>
          <a:p>
            <a:pPr indent="0" lvl="0" marL="0" rtl="0" algn="l">
              <a:spcBef>
                <a:spcPts val="0"/>
              </a:spcBef>
              <a:spcAft>
                <a:spcPts val="0"/>
              </a:spcAft>
              <a:buNone/>
            </a:pPr>
            <a:r>
              <a:rPr lang="en" sz="1400"/>
              <a:t>Removing the ability to upload files to this directory over the web.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b="1" lang="en" sz="1400"/>
              <a:t>Describe the solution. If possible, provide the required command line. </a:t>
            </a:r>
            <a:endParaRPr b="1" sz="1400"/>
          </a:p>
          <a:p>
            <a:pPr indent="0" lvl="0" marL="0" rtl="0" algn="l">
              <a:spcBef>
                <a:spcPts val="0"/>
              </a:spcBef>
              <a:spcAft>
                <a:spcPts val="0"/>
              </a:spcAft>
              <a:buClr>
                <a:schemeClr val="dk1"/>
              </a:buClr>
              <a:buSzPts val="1100"/>
              <a:buFont typeface="Arial"/>
              <a:buNone/>
            </a:pPr>
            <a:r>
              <a:t/>
            </a:r>
            <a:endParaRPr b="1" sz="1400"/>
          </a:p>
          <a:p>
            <a:pPr indent="0" lvl="0" marL="0" rtl="0" algn="l">
              <a:spcBef>
                <a:spcPts val="0"/>
              </a:spcBef>
              <a:spcAft>
                <a:spcPts val="0"/>
              </a:spcAft>
              <a:buNone/>
            </a:pPr>
            <a:r>
              <a:rPr lang="en" sz="1400"/>
              <a:t>If the ability to to upload files over the web is totally removed, no potentially harmful files will be uploaded. </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5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Network Topology </a:t>
            </a:r>
            <a:endParaRPr/>
          </a:p>
        </p:txBody>
      </p:sp>
      <p:sp>
        <p:nvSpPr>
          <p:cNvPr id="1052" name="Google Shape;1052;p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57"/>
          <p:cNvSpPr txBox="1"/>
          <p:nvPr>
            <p:ph idx="2" type="body"/>
          </p:nvPr>
        </p:nvSpPr>
        <p:spPr>
          <a:xfrm>
            <a:off x="115375" y="910475"/>
            <a:ext cx="6699600" cy="3897600"/>
          </a:xfrm>
          <a:prstGeom prst="rect">
            <a:avLst/>
          </a:prstGeom>
          <a:solidFill>
            <a:srgbClr val="1D8BE6">
              <a:alpha val="14530"/>
            </a:srgbClr>
          </a:solidFill>
        </p:spPr>
        <p:txBody>
          <a:bodyPr anchorCtr="0" anchor="t" bIns="914400" lIns="457200" spcFirstLastPara="1" rIns="457200" wrap="square" tIns="0">
            <a:noAutofit/>
          </a:bodyPr>
          <a:lstStyle/>
          <a:p>
            <a:pPr indent="0" lvl="0" marL="0" rtl="0" algn="l">
              <a:spcBef>
                <a:spcPts val="0"/>
              </a:spcBef>
              <a:spcAft>
                <a:spcPts val="0"/>
              </a:spcAft>
              <a:buNone/>
            </a:pPr>
            <a:r>
              <a:t/>
            </a:r>
            <a:endParaRPr/>
          </a:p>
          <a:p>
            <a:pPr indent="0" lvl="0" marL="0" rtl="0" algn="l">
              <a:spcBef>
                <a:spcPts val="800"/>
              </a:spcBef>
              <a:spcAft>
                <a:spcPts val="800"/>
              </a:spcAft>
              <a:buNone/>
            </a:pPr>
            <a:r>
              <a:t/>
            </a:r>
            <a:endParaRPr/>
          </a:p>
        </p:txBody>
      </p:sp>
      <p:sp>
        <p:nvSpPr>
          <p:cNvPr id="1058" name="Google Shape;1058;p57"/>
          <p:cNvSpPr txBox="1"/>
          <p:nvPr>
            <p:ph idx="3" type="subTitle"/>
          </p:nvPr>
        </p:nvSpPr>
        <p:spPr>
          <a:xfrm>
            <a:off x="7188300" y="653300"/>
            <a:ext cx="1888800" cy="40419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Network</a:t>
            </a:r>
            <a:endParaRPr b="1" sz="1100"/>
          </a:p>
          <a:p>
            <a:pPr indent="0" lvl="0" marL="0" rtl="0" algn="l">
              <a:spcBef>
                <a:spcPts val="0"/>
              </a:spcBef>
              <a:spcAft>
                <a:spcPts val="0"/>
              </a:spcAft>
              <a:buClr>
                <a:schemeClr val="dk1"/>
              </a:buClr>
              <a:buSzPts val="1100"/>
              <a:buFont typeface="Arial"/>
              <a:buNone/>
            </a:pPr>
            <a:r>
              <a:rPr lang="en"/>
              <a:t>Address </a:t>
            </a:r>
            <a:r>
              <a:rPr lang="en"/>
              <a:t>Range:</a:t>
            </a:r>
            <a:endParaRPr/>
          </a:p>
          <a:p>
            <a:pPr indent="0" lvl="0" marL="0" rtl="0" algn="l">
              <a:spcBef>
                <a:spcPts val="0"/>
              </a:spcBef>
              <a:spcAft>
                <a:spcPts val="0"/>
              </a:spcAft>
              <a:buClr>
                <a:schemeClr val="dk1"/>
              </a:buClr>
              <a:buSzPts val="1100"/>
              <a:buFont typeface="Arial"/>
              <a:buNone/>
            </a:pPr>
            <a:r>
              <a:rPr lang="en"/>
              <a:t>Netmask:255.255.255.0</a:t>
            </a:r>
            <a:endParaRPr/>
          </a:p>
          <a:p>
            <a:pPr indent="0" lvl="0" marL="0" rtl="0" algn="l">
              <a:spcBef>
                <a:spcPts val="0"/>
              </a:spcBef>
              <a:spcAft>
                <a:spcPts val="0"/>
              </a:spcAft>
              <a:buClr>
                <a:schemeClr val="dk1"/>
              </a:buClr>
              <a:buSzPts val="1100"/>
              <a:buFont typeface="Arial"/>
              <a:buNone/>
            </a:pPr>
            <a:r>
              <a:rPr lang="en"/>
              <a:t>Gateway:10.0.0.1</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Machines</a:t>
            </a:r>
            <a:endParaRPr sz="1100">
              <a:latin typeface="Roboto Black"/>
              <a:ea typeface="Roboto Black"/>
              <a:cs typeface="Roboto Black"/>
              <a:sym typeface="Roboto Black"/>
            </a:endParaRPr>
          </a:p>
          <a:p>
            <a:pPr indent="0" lvl="0" marL="0" rtl="0" algn="l">
              <a:spcBef>
                <a:spcPts val="0"/>
              </a:spcBef>
              <a:spcAft>
                <a:spcPts val="0"/>
              </a:spcAft>
              <a:buClr>
                <a:schemeClr val="dk1"/>
              </a:buClr>
              <a:buSzPts val="1100"/>
              <a:buFont typeface="Arial"/>
              <a:buNone/>
            </a:pPr>
            <a:r>
              <a:rPr lang="en"/>
              <a:t>IPv4:192.168.1.100</a:t>
            </a:r>
            <a:endParaRPr/>
          </a:p>
          <a:p>
            <a:pPr indent="0" lvl="0" marL="0" rtl="0" algn="l">
              <a:spcBef>
                <a:spcPts val="0"/>
              </a:spcBef>
              <a:spcAft>
                <a:spcPts val="0"/>
              </a:spcAft>
              <a:buClr>
                <a:schemeClr val="dk1"/>
              </a:buClr>
              <a:buSzPts val="1100"/>
              <a:buFont typeface="Arial"/>
              <a:buNone/>
            </a:pPr>
            <a:r>
              <a:rPr lang="en"/>
              <a:t>OS: Linux</a:t>
            </a:r>
            <a:endParaRPr/>
          </a:p>
          <a:p>
            <a:pPr indent="0" lvl="0" marL="0" rtl="0" algn="l">
              <a:spcBef>
                <a:spcPts val="0"/>
              </a:spcBef>
              <a:spcAft>
                <a:spcPts val="0"/>
              </a:spcAft>
              <a:buClr>
                <a:schemeClr val="dk1"/>
              </a:buClr>
              <a:buSzPts val="1100"/>
              <a:buFont typeface="Arial"/>
              <a:buNone/>
            </a:pPr>
            <a:r>
              <a:rPr lang="en"/>
              <a:t>Hostname: ELK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192.168.1.90</a:t>
            </a:r>
            <a:endParaRPr/>
          </a:p>
          <a:p>
            <a:pPr indent="0" lvl="0" marL="0" rtl="0" algn="l">
              <a:spcBef>
                <a:spcPts val="0"/>
              </a:spcBef>
              <a:spcAft>
                <a:spcPts val="0"/>
              </a:spcAft>
              <a:buClr>
                <a:schemeClr val="dk1"/>
              </a:buClr>
              <a:buSzPts val="1100"/>
              <a:buFont typeface="Arial"/>
              <a:buNone/>
            </a:pPr>
            <a:r>
              <a:rPr lang="en"/>
              <a:t>OS: Linux</a:t>
            </a:r>
            <a:endParaRPr/>
          </a:p>
          <a:p>
            <a:pPr indent="0" lvl="0" marL="0" rtl="0" algn="l">
              <a:spcBef>
                <a:spcPts val="0"/>
              </a:spcBef>
              <a:spcAft>
                <a:spcPts val="0"/>
              </a:spcAft>
              <a:buClr>
                <a:schemeClr val="dk1"/>
              </a:buClr>
              <a:buSzPts val="1100"/>
              <a:buFont typeface="Arial"/>
              <a:buNone/>
            </a:pPr>
            <a:r>
              <a:rPr lang="en"/>
              <a:t>Hostname: KALI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192.168.1.105</a:t>
            </a:r>
            <a:endParaRPr/>
          </a:p>
          <a:p>
            <a:pPr indent="0" lvl="0" marL="0" rtl="0" algn="l">
              <a:spcBef>
                <a:spcPts val="0"/>
              </a:spcBef>
              <a:spcAft>
                <a:spcPts val="0"/>
              </a:spcAft>
              <a:buClr>
                <a:schemeClr val="dk1"/>
              </a:buClr>
              <a:buSzPts val="1100"/>
              <a:buFont typeface="Arial"/>
              <a:buNone/>
            </a:pPr>
            <a:r>
              <a:rPr lang="en"/>
              <a:t>OS::Linux</a:t>
            </a:r>
            <a:endParaRPr/>
          </a:p>
          <a:p>
            <a:pPr indent="0" lvl="0" marL="0" rtl="0" algn="l">
              <a:spcBef>
                <a:spcPts val="0"/>
              </a:spcBef>
              <a:spcAft>
                <a:spcPts val="0"/>
              </a:spcAft>
              <a:buClr>
                <a:schemeClr val="dk1"/>
              </a:buClr>
              <a:buSzPts val="1100"/>
              <a:buFont typeface="Arial"/>
              <a:buNone/>
            </a:pPr>
            <a:r>
              <a:rPr lang="en"/>
              <a:t>Hostname:CAPSTONE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IPv4:10.0.0.30</a:t>
            </a:r>
            <a:endParaRPr/>
          </a:p>
          <a:p>
            <a:pPr indent="0" lvl="0" marL="0" rtl="0" algn="l">
              <a:spcBef>
                <a:spcPts val="0"/>
              </a:spcBef>
              <a:spcAft>
                <a:spcPts val="0"/>
              </a:spcAft>
              <a:buClr>
                <a:schemeClr val="dk1"/>
              </a:buClr>
              <a:buSzPts val="1100"/>
              <a:buFont typeface="Arial"/>
              <a:buNone/>
            </a:pPr>
            <a:r>
              <a:rPr lang="en"/>
              <a:t>OS:Windows</a:t>
            </a:r>
            <a:endParaRPr/>
          </a:p>
          <a:p>
            <a:pPr indent="0" lvl="0" marL="0" rtl="0" algn="l">
              <a:spcBef>
                <a:spcPts val="0"/>
              </a:spcBef>
              <a:spcAft>
                <a:spcPts val="0"/>
              </a:spcAft>
              <a:buClr>
                <a:schemeClr val="dk1"/>
              </a:buClr>
              <a:buSzPts val="1100"/>
              <a:buFont typeface="Arial"/>
              <a:buNone/>
            </a:pPr>
            <a:r>
              <a:rPr lang="en"/>
              <a:t>Hostname:</a:t>
            </a:r>
            <a:endParaRPr/>
          </a:p>
          <a:p>
            <a:pPr indent="0" lvl="0" marL="0" rtl="0" algn="l">
              <a:spcBef>
                <a:spcPts val="0"/>
              </a:spcBef>
              <a:spcAft>
                <a:spcPts val="0"/>
              </a:spcAft>
              <a:buClr>
                <a:schemeClr val="dk1"/>
              </a:buClr>
              <a:buSzPts val="1100"/>
              <a:buFont typeface="Arial"/>
              <a:buNone/>
            </a:pPr>
            <a:r>
              <a:rPr lang="en"/>
              <a:t>ML-RefVm-684427</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059" name="Google Shape;1059;p57"/>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Network Topology</a:t>
            </a:r>
            <a:endParaRPr/>
          </a:p>
        </p:txBody>
      </p:sp>
      <p:sp>
        <p:nvSpPr>
          <p:cNvPr id="1060" name="Google Shape;1060;p57"/>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61" name="Google Shape;1061;p57"/>
          <p:cNvPicPr preferRelativeResize="0"/>
          <p:nvPr/>
        </p:nvPicPr>
        <p:blipFill>
          <a:blip r:embed="rId3">
            <a:alphaModFix/>
          </a:blip>
          <a:stretch>
            <a:fillRect/>
          </a:stretch>
        </p:blipFill>
        <p:spPr>
          <a:xfrm>
            <a:off x="78000" y="616875"/>
            <a:ext cx="7060900" cy="42997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pic>
        <p:nvPicPr>
          <p:cNvPr id="1066" name="Google Shape;1066;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7" name="Google Shape;1067;p5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68" name="Google Shape;1068;p58"/>
          <p:cNvSpPr txBox="1"/>
          <p:nvPr>
            <p:ph type="title"/>
          </p:nvPr>
        </p:nvSpPr>
        <p:spPr>
          <a:xfrm>
            <a:off x="274325" y="1851100"/>
            <a:ext cx="8595300" cy="10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Red Team</a:t>
            </a:r>
            <a:endParaRPr b="1"/>
          </a:p>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069" name="Google Shape;1069;p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Recon: Describing the Target</a:t>
            </a:r>
            <a:endParaRPr/>
          </a:p>
        </p:txBody>
      </p:sp>
      <p:sp>
        <p:nvSpPr>
          <p:cNvPr id="1075" name="Google Shape;1075;p5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marR="0" rtl="0" algn="l">
              <a:lnSpc>
                <a:spcPct val="100000"/>
              </a:lnSpc>
              <a:spcBef>
                <a:spcPts val="0"/>
              </a:spcBef>
              <a:spcAft>
                <a:spcPts val="0"/>
              </a:spcAft>
              <a:buNone/>
            </a:pPr>
            <a:r>
              <a:rPr lang="en">
                <a:latin typeface="Roboto Medium"/>
                <a:ea typeface="Roboto Medium"/>
                <a:cs typeface="Roboto Medium"/>
                <a:sym typeface="Roboto Medium"/>
              </a:rPr>
              <a:t>Nmap </a:t>
            </a:r>
            <a:r>
              <a:rPr lang="en">
                <a:latin typeface="Roboto Medium"/>
                <a:ea typeface="Roboto Medium"/>
                <a:cs typeface="Roboto Medium"/>
                <a:sym typeface="Roboto Medium"/>
              </a:rPr>
              <a:t>identified</a:t>
            </a:r>
            <a:r>
              <a:rPr lang="en">
                <a:latin typeface="Roboto Medium"/>
                <a:ea typeface="Roboto Medium"/>
                <a:cs typeface="Roboto Medium"/>
                <a:sym typeface="Roboto Medium"/>
              </a:rPr>
              <a:t> the following hosts on the network:</a:t>
            </a:r>
            <a:endParaRPr>
              <a:latin typeface="Roboto Medium"/>
              <a:ea typeface="Roboto Medium"/>
              <a:cs typeface="Roboto Medium"/>
              <a:sym typeface="Roboto Medium"/>
            </a:endParaRPr>
          </a:p>
        </p:txBody>
      </p:sp>
      <p:sp>
        <p:nvSpPr>
          <p:cNvPr id="1076" name="Google Shape;1076;p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77" name="Google Shape;1077;p59"/>
          <p:cNvGraphicFramePr/>
          <p:nvPr/>
        </p:nvGraphicFramePr>
        <p:xfrm>
          <a:off x="419800" y="1198750"/>
          <a:ext cx="3000000" cy="3000000"/>
        </p:xfrm>
        <a:graphic>
          <a:graphicData uri="http://schemas.openxmlformats.org/drawingml/2006/table">
            <a:tbl>
              <a:tblPr>
                <a:noFill/>
                <a:tableStyleId>{3E9A0C18-8DAE-4240-918F-7851E440916F}</a:tableStyleId>
              </a:tblPr>
              <a:tblGrid>
                <a:gridCol w="2782200"/>
                <a:gridCol w="2782200"/>
                <a:gridCol w="2782200"/>
              </a:tblGrid>
              <a:tr h="403225">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r>
              <a:tr h="793475">
                <a:tc>
                  <a:txBody>
                    <a:bodyPr/>
                    <a:lstStyle/>
                    <a:p>
                      <a:pPr indent="0" lvl="0" marL="0" rtl="0" algn="ctr">
                        <a:spcBef>
                          <a:spcPts val="0"/>
                        </a:spcBef>
                        <a:spcAft>
                          <a:spcPts val="0"/>
                        </a:spcAft>
                        <a:buNone/>
                      </a:pPr>
                      <a:r>
                        <a:t/>
                      </a:r>
                      <a:endParaRPr b="1" sz="1500">
                        <a:solidFill>
                          <a:schemeClr val="dk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b="1" lang="en" sz="1500">
                          <a:solidFill>
                            <a:schemeClr val="dk1"/>
                          </a:solidFill>
                          <a:latin typeface="Roboto"/>
                          <a:ea typeface="Roboto"/>
                          <a:cs typeface="Roboto"/>
                          <a:sym typeface="Roboto"/>
                        </a:rPr>
                        <a:t>ML-RefVm-684427</a:t>
                      </a:r>
                      <a:endParaRPr b="1" sz="17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t/>
                      </a:r>
                      <a:endParaRPr sz="1200">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b="1" lang="en" sz="1500">
                          <a:solidFill>
                            <a:schemeClr val="dk1"/>
                          </a:solidFill>
                          <a:latin typeface="Roboto"/>
                          <a:ea typeface="Roboto"/>
                          <a:cs typeface="Roboto"/>
                          <a:sym typeface="Roboto"/>
                        </a:rPr>
                        <a:t>10.0.0.30</a:t>
                      </a:r>
                      <a:endParaRPr b="1" sz="17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This is </a:t>
                      </a:r>
                      <a:r>
                        <a:rPr lang="en" sz="1200">
                          <a:latin typeface="Roboto"/>
                          <a:ea typeface="Roboto"/>
                          <a:cs typeface="Roboto"/>
                          <a:sym typeface="Roboto"/>
                        </a:rPr>
                        <a:t>the</a:t>
                      </a:r>
                      <a:r>
                        <a:rPr lang="en" sz="1200">
                          <a:latin typeface="Roboto"/>
                          <a:ea typeface="Roboto"/>
                          <a:cs typeface="Roboto"/>
                          <a:sym typeface="Roboto"/>
                        </a:rPr>
                        <a:t> </a:t>
                      </a:r>
                      <a:r>
                        <a:rPr lang="en" sz="1200">
                          <a:latin typeface="Roboto"/>
                          <a:ea typeface="Roboto"/>
                          <a:cs typeface="Roboto"/>
                          <a:sym typeface="Roboto"/>
                        </a:rPr>
                        <a:t>main</a:t>
                      </a:r>
                      <a:r>
                        <a:rPr lang="en" sz="1200">
                          <a:latin typeface="Roboto"/>
                          <a:ea typeface="Roboto"/>
                          <a:cs typeface="Roboto"/>
                          <a:sym typeface="Roboto"/>
                        </a:rPr>
                        <a:t> machine that hosts the three VMs :Kali, Capstone and ELK</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ctr">
                        <a:spcBef>
                          <a:spcPts val="0"/>
                        </a:spcBef>
                        <a:spcAft>
                          <a:spcPts val="0"/>
                        </a:spcAft>
                        <a:buNone/>
                      </a:pPr>
                      <a:r>
                        <a:t/>
                      </a:r>
                      <a:endParaRPr b="1" sz="1500">
                        <a:solidFill>
                          <a:schemeClr val="dk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b="1" lang="en" sz="1500">
                          <a:solidFill>
                            <a:schemeClr val="dk1"/>
                          </a:solidFill>
                          <a:latin typeface="Roboto"/>
                          <a:ea typeface="Roboto"/>
                          <a:cs typeface="Roboto"/>
                          <a:sym typeface="Roboto"/>
                        </a:rPr>
                        <a:t>CAPSTONE</a:t>
                      </a:r>
                      <a:endParaRPr b="1" sz="17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n" sz="1500">
                          <a:solidFill>
                            <a:schemeClr val="dk1"/>
                          </a:solidFill>
                          <a:latin typeface="Roboto"/>
                          <a:ea typeface="Roboto"/>
                          <a:cs typeface="Roboto"/>
                          <a:sym typeface="Roboto"/>
                        </a:rPr>
                        <a:t>192.168.1.105</a:t>
                      </a:r>
                      <a:endParaRPr b="1" sz="17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This is the victim machine that is being attacked by the Kali VM</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ctr">
                        <a:spcBef>
                          <a:spcPts val="0"/>
                        </a:spcBef>
                        <a:spcAft>
                          <a:spcPts val="0"/>
                        </a:spcAft>
                        <a:buNone/>
                      </a:pPr>
                      <a:r>
                        <a:rPr b="1" lang="en" sz="1500">
                          <a:latin typeface="Roboto"/>
                          <a:ea typeface="Roboto"/>
                          <a:cs typeface="Roboto"/>
                          <a:sym typeface="Roboto"/>
                        </a:rPr>
                        <a:t>KALI</a:t>
                      </a:r>
                      <a:endParaRPr b="1" sz="15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n" sz="1500">
                          <a:solidFill>
                            <a:schemeClr val="dk1"/>
                          </a:solidFill>
                          <a:latin typeface="Roboto"/>
                          <a:ea typeface="Roboto"/>
                          <a:cs typeface="Roboto"/>
                          <a:sym typeface="Roboto"/>
                        </a:rPr>
                        <a:t>192.168.1.90</a:t>
                      </a:r>
                      <a:endParaRPr b="1" sz="17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This is the attacking machine that is attacking the Capstone VM</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ctr">
                        <a:spcBef>
                          <a:spcPts val="0"/>
                        </a:spcBef>
                        <a:spcAft>
                          <a:spcPts val="0"/>
                        </a:spcAft>
                        <a:buNone/>
                      </a:pPr>
                      <a:r>
                        <a:rPr b="1" lang="en" sz="1500">
                          <a:latin typeface="Roboto"/>
                          <a:ea typeface="Roboto"/>
                          <a:cs typeface="Roboto"/>
                          <a:sym typeface="Roboto"/>
                        </a:rPr>
                        <a:t>ELK</a:t>
                      </a:r>
                      <a:endParaRPr b="1" sz="15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n" sz="1500">
                          <a:solidFill>
                            <a:schemeClr val="dk1"/>
                          </a:solidFill>
                          <a:latin typeface="Roboto"/>
                          <a:ea typeface="Roboto"/>
                          <a:cs typeface="Roboto"/>
                          <a:sym typeface="Roboto"/>
                        </a:rPr>
                        <a:t>192.168.1.100</a:t>
                      </a:r>
                      <a:endParaRPr b="1" sz="17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This server collects all the attack info and keeps logs of all the </a:t>
                      </a:r>
                      <a:r>
                        <a:rPr lang="en" sz="1200">
                          <a:latin typeface="Roboto"/>
                          <a:ea typeface="Roboto"/>
                          <a:cs typeface="Roboto"/>
                          <a:sym typeface="Roboto"/>
                        </a:rPr>
                        <a:t>activities</a:t>
                      </a:r>
                      <a:r>
                        <a:rPr lang="en" sz="1200">
                          <a:latin typeface="Roboto"/>
                          <a:ea typeface="Roboto"/>
                          <a:cs typeface="Roboto"/>
                          <a:sym typeface="Roboto"/>
                        </a:rPr>
                        <a:t> being </a:t>
                      </a:r>
                      <a:r>
                        <a:rPr lang="en" sz="1200">
                          <a:latin typeface="Roboto"/>
                          <a:ea typeface="Roboto"/>
                          <a:cs typeface="Roboto"/>
                          <a:sym typeface="Roboto"/>
                        </a:rPr>
                        <a:t>performed</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60"/>
          <p:cNvSpPr txBox="1"/>
          <p:nvPr>
            <p:ph type="title"/>
          </p:nvPr>
        </p:nvSpPr>
        <p:spPr>
          <a:xfrm>
            <a:off x="-12300" y="-161925"/>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Vulnerability </a:t>
            </a:r>
            <a:r>
              <a:rPr lang="en"/>
              <a:t>Assessment</a:t>
            </a:r>
            <a:endParaRPr/>
          </a:p>
        </p:txBody>
      </p:sp>
      <p:sp>
        <p:nvSpPr>
          <p:cNvPr id="1083" name="Google Shape;1083;p60"/>
          <p:cNvSpPr txBox="1"/>
          <p:nvPr>
            <p:ph idx="1" type="subTitle"/>
          </p:nvPr>
        </p:nvSpPr>
        <p:spPr>
          <a:xfrm>
            <a:off x="-12300" y="294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84" name="Google Shape;1084;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85" name="Google Shape;1085;p60"/>
          <p:cNvGraphicFramePr/>
          <p:nvPr/>
        </p:nvGraphicFramePr>
        <p:xfrm>
          <a:off x="286175" y="852775"/>
          <a:ext cx="3000000" cy="3000000"/>
        </p:xfrm>
        <a:graphic>
          <a:graphicData uri="http://schemas.openxmlformats.org/drawingml/2006/table">
            <a:tbl>
              <a:tblPr>
                <a:noFill/>
                <a:tableStyleId>{3E9A0C18-8DAE-4240-918F-7851E440916F}</a:tableStyleId>
              </a:tblPr>
              <a:tblGrid>
                <a:gridCol w="2787500"/>
                <a:gridCol w="2787500"/>
                <a:gridCol w="2787500"/>
              </a:tblGrid>
              <a:tr h="363100">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828400">
                <a:tc>
                  <a:txBody>
                    <a:bodyPr/>
                    <a:lstStyle/>
                    <a:p>
                      <a:pPr indent="0" lvl="0" marL="0" rtl="0" algn="l">
                        <a:spcBef>
                          <a:spcPts val="0"/>
                        </a:spcBef>
                        <a:spcAft>
                          <a:spcPts val="0"/>
                        </a:spcAft>
                        <a:buNone/>
                      </a:pPr>
                      <a:r>
                        <a:rPr lang="en" sz="1200">
                          <a:latin typeface="Roboto"/>
                          <a:ea typeface="Roboto"/>
                          <a:cs typeface="Roboto"/>
                          <a:sym typeface="Roboto"/>
                        </a:rPr>
                        <a:t>OPEN PORT 80 (HTTP)</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Port 80 is the port that sends and receives web based communication and messages from the </a:t>
                      </a:r>
                      <a:r>
                        <a:rPr lang="en" sz="1200">
                          <a:latin typeface="Roboto"/>
                          <a:ea typeface="Roboto"/>
                          <a:cs typeface="Roboto"/>
                          <a:sym typeface="Roboto"/>
                        </a:rPr>
                        <a:t>web server.</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Leaving this port open allows public access to the web server and and to folders and sensitive data on company website.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828400">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BRUTE FORCE VULNERABILITY</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A brute force is a hacking method that uses trial and error to crack passwords, login </a:t>
                      </a:r>
                      <a:r>
                        <a:rPr lang="en" sz="1200">
                          <a:latin typeface="Roboto"/>
                          <a:ea typeface="Roboto"/>
                          <a:cs typeface="Roboto"/>
                          <a:sym typeface="Roboto"/>
                        </a:rPr>
                        <a:t>credentials</a:t>
                      </a:r>
                      <a:r>
                        <a:rPr lang="en" sz="1200">
                          <a:latin typeface="Roboto"/>
                          <a:ea typeface="Roboto"/>
                          <a:cs typeface="Roboto"/>
                          <a:sym typeface="Roboto"/>
                        </a:rPr>
                        <a:t> and encryption.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This allows attackers to identify the correct login credentials to secure websites, files or folders.</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993750">
                <a:tc>
                  <a:txBody>
                    <a:bodyPr/>
                    <a:lstStyle/>
                    <a:p>
                      <a:pPr indent="0" lvl="0" marL="0" rtl="0" algn="l">
                        <a:spcBef>
                          <a:spcPts val="0"/>
                        </a:spcBef>
                        <a:spcAft>
                          <a:spcPts val="0"/>
                        </a:spcAft>
                        <a:buNone/>
                      </a:pPr>
                      <a:r>
                        <a:rPr lang="en" sz="1200">
                          <a:latin typeface="Roboto"/>
                          <a:ea typeface="Roboto"/>
                          <a:cs typeface="Roboto"/>
                          <a:sym typeface="Roboto"/>
                        </a:rPr>
                        <a:t>BACKDOOR VULNERABILITY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The backdoor is a hidden entrance to a computer system that can be used to bypass security policies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This allows attackers to have full remote access to computer system. This also allows them to gain </a:t>
                      </a:r>
                      <a:r>
                        <a:rPr lang="en" sz="1200">
                          <a:latin typeface="Roboto"/>
                          <a:ea typeface="Roboto"/>
                          <a:cs typeface="Roboto"/>
                          <a:sym typeface="Roboto"/>
                        </a:rPr>
                        <a:t>continuous</a:t>
                      </a:r>
                      <a:r>
                        <a:rPr lang="en" sz="1200">
                          <a:latin typeface="Roboto"/>
                          <a:ea typeface="Roboto"/>
                          <a:cs typeface="Roboto"/>
                          <a:sym typeface="Roboto"/>
                        </a:rPr>
                        <a:t> access to a system and monitor all changes.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01075">
                <a:tc>
                  <a:txBody>
                    <a:bodyPr/>
                    <a:lstStyle/>
                    <a:p>
                      <a:pPr indent="0" lvl="0" marL="0" rtl="0" algn="l">
                        <a:spcBef>
                          <a:spcPts val="0"/>
                        </a:spcBef>
                        <a:spcAft>
                          <a:spcPts val="0"/>
                        </a:spcAft>
                        <a:buNone/>
                      </a:pPr>
                      <a:r>
                        <a:rPr lang="en" sz="1200">
                          <a:latin typeface="Roboto"/>
                          <a:ea typeface="Roboto"/>
                          <a:cs typeface="Roboto"/>
                          <a:sym typeface="Roboto"/>
                        </a:rPr>
                        <a:t>SENSITIVE DATA EXPOSURE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This is exposing sensitive data that can be used by attackers to exploit a computer system.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This allows attackers to exploit a system using the sensitive data information that was found.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Exploitation: </a:t>
            </a:r>
            <a:r>
              <a:rPr b="1" lang="en">
                <a:solidFill>
                  <a:schemeClr val="dk1"/>
                </a:solidFill>
                <a:latin typeface="Roboto"/>
                <a:ea typeface="Roboto"/>
                <a:cs typeface="Roboto"/>
                <a:sym typeface="Roboto"/>
              </a:rPr>
              <a:t>OPEN PORT 80 (HTTP)</a:t>
            </a:r>
            <a:endParaRPr b="1" sz="3600">
              <a:latin typeface="Roboto"/>
              <a:ea typeface="Roboto"/>
              <a:cs typeface="Roboto"/>
              <a:sym typeface="Roboto"/>
            </a:endParaRPr>
          </a:p>
        </p:txBody>
      </p:sp>
      <p:sp>
        <p:nvSpPr>
          <p:cNvPr id="1091" name="Google Shape;1091;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92" name="Google Shape;1092;p61"/>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1"/>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700">
                <a:latin typeface="Roboto"/>
                <a:ea typeface="Roboto"/>
                <a:cs typeface="Roboto"/>
                <a:sym typeface="Roboto"/>
              </a:rPr>
              <a:t>Tools &amp; Processes</a:t>
            </a:r>
            <a:endParaRPr b="1" sz="1700">
              <a:latin typeface="Roboto"/>
              <a:ea typeface="Roboto"/>
              <a:cs typeface="Roboto"/>
              <a:sym typeface="Roboto"/>
            </a:endParaRPr>
          </a:p>
          <a:p>
            <a:pPr indent="0" lvl="0" marL="0" rtl="0" algn="l">
              <a:lnSpc>
                <a:spcPct val="115000"/>
              </a:lnSpc>
              <a:spcBef>
                <a:spcPts val="0"/>
              </a:spcBef>
              <a:spcAft>
                <a:spcPts val="0"/>
              </a:spcAft>
              <a:buNone/>
            </a:pPr>
            <a:r>
              <a:rPr lang="en" sz="1500">
                <a:latin typeface="Roboto"/>
                <a:ea typeface="Roboto"/>
                <a:cs typeface="Roboto"/>
                <a:sym typeface="Roboto"/>
              </a:rPr>
              <a:t>NMAP was used to scan the open ports on the victim machine</a:t>
            </a:r>
            <a:endParaRPr sz="1500">
              <a:latin typeface="Roboto"/>
              <a:ea typeface="Roboto"/>
              <a:cs typeface="Roboto"/>
              <a:sym typeface="Roboto"/>
            </a:endParaRPr>
          </a:p>
          <a:p>
            <a:pPr indent="0" lvl="0" marL="0" rtl="0" algn="l">
              <a:lnSpc>
                <a:spcPct val="115000"/>
              </a:lnSpc>
              <a:spcBef>
                <a:spcPts val="0"/>
              </a:spcBef>
              <a:spcAft>
                <a:spcPts val="0"/>
              </a:spcAft>
              <a:buNone/>
            </a:pPr>
            <a:r>
              <a:t/>
            </a:r>
            <a:endParaRPr sz="15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p:txBody>
      </p:sp>
      <p:grpSp>
        <p:nvGrpSpPr>
          <p:cNvPr id="1094" name="Google Shape;1094;p61"/>
          <p:cNvGrpSpPr/>
          <p:nvPr/>
        </p:nvGrpSpPr>
        <p:grpSpPr>
          <a:xfrm>
            <a:off x="457181" y="887903"/>
            <a:ext cx="533372" cy="533480"/>
            <a:chOff x="457200" y="1378813"/>
            <a:chExt cx="695400" cy="695450"/>
          </a:xfrm>
        </p:grpSpPr>
        <p:sp>
          <p:nvSpPr>
            <p:cNvPr id="1095" name="Google Shape;1095;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096" name="Google Shape;1096;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 name="Google Shape;1097;p61"/>
          <p:cNvGrpSpPr/>
          <p:nvPr/>
        </p:nvGrpSpPr>
        <p:grpSpPr>
          <a:xfrm>
            <a:off x="3228956" y="887903"/>
            <a:ext cx="533372" cy="533480"/>
            <a:chOff x="457200" y="1378813"/>
            <a:chExt cx="695400" cy="695450"/>
          </a:xfrm>
        </p:grpSpPr>
        <p:sp>
          <p:nvSpPr>
            <p:cNvPr id="1098" name="Google Shape;1098;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099" name="Google Shape;1099;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0" name="Google Shape;1100;p61"/>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61"/>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700">
                <a:latin typeface="Roboto"/>
                <a:ea typeface="Roboto"/>
                <a:cs typeface="Roboto"/>
                <a:sym typeface="Roboto"/>
              </a:rPr>
              <a:t>Achievements</a:t>
            </a:r>
            <a:endParaRPr b="1" sz="1700">
              <a:latin typeface="Roboto"/>
              <a:ea typeface="Roboto"/>
              <a:cs typeface="Roboto"/>
              <a:sym typeface="Roboto"/>
            </a:endParaRPr>
          </a:p>
          <a:p>
            <a:pPr indent="0" lvl="0" marL="0" rtl="0" algn="l">
              <a:lnSpc>
                <a:spcPct val="115000"/>
              </a:lnSpc>
              <a:spcBef>
                <a:spcPts val="0"/>
              </a:spcBef>
              <a:spcAft>
                <a:spcPts val="0"/>
              </a:spcAft>
              <a:buNone/>
            </a:pPr>
            <a:r>
              <a:rPr lang="en" sz="1500">
                <a:latin typeface="Roboto"/>
                <a:ea typeface="Roboto"/>
                <a:cs typeface="Roboto"/>
                <a:sym typeface="Roboto"/>
              </a:rPr>
              <a:t>I</a:t>
            </a:r>
            <a:r>
              <a:rPr lang="en" sz="1500">
                <a:latin typeface="Roboto"/>
                <a:ea typeface="Roboto"/>
                <a:cs typeface="Roboto"/>
                <a:sym typeface="Roboto"/>
              </a:rPr>
              <a:t> found out that ports 80(HTTP) and 22(ssh) were open </a:t>
            </a:r>
            <a:endParaRPr sz="1500">
              <a:latin typeface="Roboto"/>
              <a:ea typeface="Roboto"/>
              <a:cs typeface="Roboto"/>
              <a:sym typeface="Roboto"/>
            </a:endParaRPr>
          </a:p>
        </p:txBody>
      </p:sp>
      <p:grpSp>
        <p:nvGrpSpPr>
          <p:cNvPr id="1102" name="Google Shape;1102;p61"/>
          <p:cNvGrpSpPr/>
          <p:nvPr/>
        </p:nvGrpSpPr>
        <p:grpSpPr>
          <a:xfrm>
            <a:off x="6134081" y="888653"/>
            <a:ext cx="533372" cy="533480"/>
            <a:chOff x="457200" y="1378813"/>
            <a:chExt cx="695400" cy="695450"/>
          </a:xfrm>
        </p:grpSpPr>
        <p:sp>
          <p:nvSpPr>
            <p:cNvPr id="1103" name="Google Shape;1103;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04" name="Google Shape;1104;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5" name="Google Shape;1105;p61"/>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1"/>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t/>
            </a:r>
            <a:endParaRPr sz="1200">
              <a:latin typeface="Roboto"/>
              <a:ea typeface="Roboto"/>
              <a:cs typeface="Roboto"/>
              <a:sym typeface="Roboto"/>
            </a:endParaRPr>
          </a:p>
        </p:txBody>
      </p:sp>
      <p:pic>
        <p:nvPicPr>
          <p:cNvPr id="1107" name="Google Shape;1107;p61"/>
          <p:cNvPicPr preferRelativeResize="0"/>
          <p:nvPr/>
        </p:nvPicPr>
        <p:blipFill>
          <a:blip r:embed="rId3">
            <a:alphaModFix/>
          </a:blip>
          <a:stretch>
            <a:fillRect/>
          </a:stretch>
        </p:blipFill>
        <p:spPr>
          <a:xfrm>
            <a:off x="6168875" y="1480625"/>
            <a:ext cx="2870798" cy="3154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[BRUTE FORCE Vulnerability]</a:t>
            </a:r>
            <a:endParaRPr/>
          </a:p>
        </p:txBody>
      </p:sp>
      <p:sp>
        <p:nvSpPr>
          <p:cNvPr id="1113" name="Google Shape;1113;p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14" name="Google Shape;1114;p62"/>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2"/>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700">
                <a:latin typeface="Roboto"/>
                <a:ea typeface="Roboto"/>
                <a:cs typeface="Roboto"/>
                <a:sym typeface="Roboto"/>
              </a:rPr>
              <a:t>Tools &amp; Processes</a:t>
            </a:r>
            <a:endParaRPr b="1" sz="1700">
              <a:latin typeface="Roboto"/>
              <a:ea typeface="Roboto"/>
              <a:cs typeface="Roboto"/>
              <a:sym typeface="Roboto"/>
            </a:endParaRPr>
          </a:p>
          <a:p>
            <a:pPr indent="0" lvl="0" marL="0" rtl="0" algn="l">
              <a:lnSpc>
                <a:spcPct val="115000"/>
              </a:lnSpc>
              <a:spcBef>
                <a:spcPts val="0"/>
              </a:spcBef>
              <a:spcAft>
                <a:spcPts val="0"/>
              </a:spcAft>
              <a:buNone/>
            </a:pPr>
            <a:r>
              <a:rPr lang="en" sz="1500">
                <a:solidFill>
                  <a:schemeClr val="dk1"/>
                </a:solidFill>
                <a:highlight>
                  <a:srgbClr val="FFFFFF"/>
                </a:highlight>
                <a:latin typeface="Roboto"/>
                <a:ea typeface="Roboto"/>
                <a:cs typeface="Roboto"/>
                <a:sym typeface="Roboto"/>
              </a:rPr>
              <a:t>Hydra , a password cracking tool was used to brute force the password of the hidden directory. </a:t>
            </a:r>
            <a:endParaRPr b="1" sz="18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16" name="Google Shape;1116;p62"/>
          <p:cNvGrpSpPr/>
          <p:nvPr/>
        </p:nvGrpSpPr>
        <p:grpSpPr>
          <a:xfrm>
            <a:off x="457181" y="887903"/>
            <a:ext cx="533372" cy="533480"/>
            <a:chOff x="457200" y="1378813"/>
            <a:chExt cx="695400" cy="695450"/>
          </a:xfrm>
        </p:grpSpPr>
        <p:sp>
          <p:nvSpPr>
            <p:cNvPr id="1117" name="Google Shape;1117;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18" name="Google Shape;1118;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 name="Google Shape;1119;p62"/>
          <p:cNvGrpSpPr/>
          <p:nvPr/>
        </p:nvGrpSpPr>
        <p:grpSpPr>
          <a:xfrm>
            <a:off x="3228956" y="887903"/>
            <a:ext cx="533372" cy="533480"/>
            <a:chOff x="457200" y="1378813"/>
            <a:chExt cx="695400" cy="695450"/>
          </a:xfrm>
        </p:grpSpPr>
        <p:sp>
          <p:nvSpPr>
            <p:cNvPr id="1120" name="Google Shape;1120;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21" name="Google Shape;1121;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2" name="Google Shape;1122;p62"/>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2"/>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700">
                <a:latin typeface="Roboto"/>
                <a:ea typeface="Roboto"/>
                <a:cs typeface="Roboto"/>
                <a:sym typeface="Roboto"/>
              </a:rPr>
              <a:t>Achievements</a:t>
            </a:r>
            <a:endParaRPr b="1" sz="1700">
              <a:latin typeface="Roboto"/>
              <a:ea typeface="Roboto"/>
              <a:cs typeface="Roboto"/>
              <a:sym typeface="Roboto"/>
            </a:endParaRPr>
          </a:p>
          <a:p>
            <a:pPr indent="0" lvl="0" marL="0" rtl="0" algn="l">
              <a:lnSpc>
                <a:spcPct val="115000"/>
              </a:lnSpc>
              <a:spcBef>
                <a:spcPts val="0"/>
              </a:spcBef>
              <a:spcAft>
                <a:spcPts val="0"/>
              </a:spcAft>
              <a:buNone/>
            </a:pPr>
            <a:r>
              <a:rPr lang="en" sz="1500">
                <a:latin typeface="Roboto"/>
                <a:ea typeface="Roboto"/>
                <a:cs typeface="Roboto"/>
                <a:sym typeface="Roboto"/>
              </a:rPr>
              <a:t>I successfully cracked the password for the hidden directory : 192.168.1.105/company_folders/secret_folder</a:t>
            </a:r>
            <a:endParaRPr sz="1500">
              <a:latin typeface="Roboto"/>
              <a:ea typeface="Roboto"/>
              <a:cs typeface="Roboto"/>
              <a:sym typeface="Roboto"/>
            </a:endParaRPr>
          </a:p>
          <a:p>
            <a:pPr indent="0" lvl="0" marL="0" rtl="0" algn="l">
              <a:lnSpc>
                <a:spcPct val="115000"/>
              </a:lnSpc>
              <a:spcBef>
                <a:spcPts val="0"/>
              </a:spcBef>
              <a:spcAft>
                <a:spcPts val="0"/>
              </a:spcAft>
              <a:buNone/>
            </a:pPr>
            <a:r>
              <a:rPr lang="en" sz="1500">
                <a:latin typeface="Roboto"/>
                <a:ea typeface="Roboto"/>
                <a:cs typeface="Roboto"/>
                <a:sym typeface="Roboto"/>
              </a:rPr>
              <a:t>The username found was : ashton and the password was: leopoldo</a:t>
            </a:r>
            <a:endParaRPr sz="1500">
              <a:latin typeface="Roboto"/>
              <a:ea typeface="Roboto"/>
              <a:cs typeface="Roboto"/>
              <a:sym typeface="Roboto"/>
            </a:endParaRPr>
          </a:p>
          <a:p>
            <a:pPr indent="0" lvl="0" marL="0" rtl="0" algn="l">
              <a:lnSpc>
                <a:spcPct val="115000"/>
              </a:lnSpc>
              <a:spcBef>
                <a:spcPts val="0"/>
              </a:spcBef>
              <a:spcAft>
                <a:spcPts val="0"/>
              </a:spcAft>
              <a:buNone/>
            </a:pPr>
            <a:r>
              <a:t/>
            </a:r>
            <a:endParaRPr sz="1500">
              <a:latin typeface="Roboto"/>
              <a:ea typeface="Roboto"/>
              <a:cs typeface="Roboto"/>
              <a:sym typeface="Roboto"/>
            </a:endParaRPr>
          </a:p>
        </p:txBody>
      </p:sp>
      <p:grpSp>
        <p:nvGrpSpPr>
          <p:cNvPr id="1124" name="Google Shape;1124;p62"/>
          <p:cNvGrpSpPr/>
          <p:nvPr/>
        </p:nvGrpSpPr>
        <p:grpSpPr>
          <a:xfrm>
            <a:off x="6134081" y="888653"/>
            <a:ext cx="533372" cy="533480"/>
            <a:chOff x="457200" y="1378813"/>
            <a:chExt cx="695400" cy="695450"/>
          </a:xfrm>
        </p:grpSpPr>
        <p:sp>
          <p:nvSpPr>
            <p:cNvPr id="1125" name="Google Shape;1125;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26" name="Google Shape;1126;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7" name="Google Shape;1127;p62"/>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62"/>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t/>
            </a:r>
            <a:endParaRPr sz="1200">
              <a:latin typeface="Roboto"/>
              <a:ea typeface="Roboto"/>
              <a:cs typeface="Roboto"/>
              <a:sym typeface="Roboto"/>
            </a:endParaRPr>
          </a:p>
        </p:txBody>
      </p:sp>
      <p:pic>
        <p:nvPicPr>
          <p:cNvPr id="1129" name="Google Shape;1129;p62"/>
          <p:cNvPicPr preferRelativeResize="0"/>
          <p:nvPr/>
        </p:nvPicPr>
        <p:blipFill>
          <a:blip r:embed="rId3">
            <a:alphaModFix/>
          </a:blip>
          <a:stretch>
            <a:fillRect/>
          </a:stretch>
        </p:blipFill>
        <p:spPr>
          <a:xfrm>
            <a:off x="6324825" y="1480575"/>
            <a:ext cx="2504852" cy="3154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